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10" r:id="rId2"/>
    <p:sldMasterId id="2147483730" r:id="rId3"/>
    <p:sldMasterId id="2147483720" r:id="rId4"/>
    <p:sldMasterId id="2147483814" r:id="rId5"/>
    <p:sldMasterId id="2147483825" r:id="rId6"/>
  </p:sldMasterIdLst>
  <p:notesMasterIdLst>
    <p:notesMasterId r:id="rId15"/>
  </p:notesMasterIdLst>
  <p:sldIdLst>
    <p:sldId id="258" r:id="rId7"/>
    <p:sldId id="257" r:id="rId8"/>
    <p:sldId id="260" r:id="rId9"/>
    <p:sldId id="259" r:id="rId10"/>
    <p:sldId id="262" r:id="rId11"/>
    <p:sldId id="261" r:id="rId12"/>
    <p:sldId id="263" r:id="rId13"/>
    <p:sldId id="264" r:id="rId14"/>
  </p:sldIdLst>
  <p:sldSz cx="12192000" cy="6858000"/>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fen Klemmensen" initials="SK"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63584" autoAdjust="0"/>
  </p:normalViewPr>
  <p:slideViewPr>
    <p:cSldViewPr snapToGrid="0" snapToObjects="1">
      <p:cViewPr varScale="1">
        <p:scale>
          <a:sx n="73" d="100"/>
          <a:sy n="73" d="100"/>
        </p:scale>
        <p:origin x="43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4C1CA-3DD8-9B47-950B-D06FAB2B74AF}"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F471A-0C86-4842-BA0A-E2FC5FA35B5D}" type="slidenum">
              <a:rPr lang="en-US" smtClean="0"/>
              <a:t>‹nr.›</a:t>
            </a:fld>
            <a:endParaRPr lang="en-US"/>
          </a:p>
        </p:txBody>
      </p:sp>
    </p:spTree>
    <p:extLst>
      <p:ext uri="{BB962C8B-B14F-4D97-AF65-F5344CB8AC3E}">
        <p14:creationId xmlns:p14="http://schemas.microsoft.com/office/powerpoint/2010/main" val="26124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sz="1200" b="0" i="0" kern="1200" dirty="0" smtClean="0">
                <a:solidFill>
                  <a:schemeClr val="tx1"/>
                </a:solidFill>
                <a:effectLst/>
                <a:latin typeface="+mn-lt"/>
                <a:ea typeface="+mn-ea"/>
                <a:cs typeface="+mn-cs"/>
              </a:rPr>
              <a:t>Fælles beslutningstagning er en systematisk proces for samarbejdet mellem patient og sundhedsprofessionel, hvor den sundhedsprofessionelle deler sin sundhedsfaglige viden med patienten, og patienten deler sin viden om livet</a:t>
            </a:r>
            <a:r>
              <a:rPr lang="da-DK" sz="1200" b="0" i="0" kern="1200" baseline="0" dirty="0" smtClean="0">
                <a:solidFill>
                  <a:schemeClr val="tx1"/>
                </a:solidFill>
                <a:effectLst/>
                <a:latin typeface="+mn-lt"/>
                <a:ea typeface="+mn-ea"/>
                <a:cs typeface="+mn-cs"/>
              </a:rPr>
              <a:t> </a:t>
            </a:r>
            <a:r>
              <a:rPr lang="da-DK" sz="1200" b="0" i="0" kern="1200" dirty="0" smtClean="0">
                <a:solidFill>
                  <a:schemeClr val="tx1"/>
                </a:solidFill>
                <a:effectLst/>
                <a:latin typeface="+mn-lt"/>
                <a:ea typeface="+mn-ea"/>
                <a:cs typeface="+mn-cs"/>
              </a:rPr>
              <a:t>med sygdom og sine præferencer med den sundhedsprofessionelle. Gennem dialog finder de to parter frem til, hvilken behandling der er bedst for patienten.</a:t>
            </a:r>
          </a:p>
          <a:p>
            <a:pPr fontAlgn="base"/>
            <a:r>
              <a:rPr lang="da-DK" sz="1200" b="0" i="0" kern="1200" dirty="0" smtClean="0">
                <a:solidFill>
                  <a:schemeClr val="tx1"/>
                </a:solidFill>
                <a:effectLst/>
                <a:latin typeface="+mn-lt"/>
                <a:ea typeface="+mn-ea"/>
                <a:cs typeface="+mn-cs"/>
              </a:rPr>
              <a:t>Formålet med fælles beslutningstagning er, at patienter og eventuelt pårørende får mulighed for at reflektere over, hvad der er vigtigt for dem, og hvordan et behandlingsvalg kan passes sammen med deres værdier og ønsker for livet. Disse præferencer er med til at forme beslutningen, når parterne vælger behandling i fælleskab. </a:t>
            </a:r>
          </a:p>
        </p:txBody>
      </p:sp>
      <p:sp>
        <p:nvSpPr>
          <p:cNvPr id="4" name="Pladsholder til slidenummer 3"/>
          <p:cNvSpPr>
            <a:spLocks noGrp="1"/>
          </p:cNvSpPr>
          <p:nvPr>
            <p:ph type="sldNum" sz="quarter" idx="10"/>
          </p:nvPr>
        </p:nvSpPr>
        <p:spPr/>
        <p:txBody>
          <a:bodyPr/>
          <a:lstStyle/>
          <a:p>
            <a:fld id="{FF3F471A-0C86-4842-BA0A-E2FC5FA35B5D}" type="slidenum">
              <a:rPr lang="en-US" smtClean="0"/>
              <a:t>1</a:t>
            </a:fld>
            <a:endParaRPr lang="en-US" dirty="0"/>
          </a:p>
        </p:txBody>
      </p:sp>
    </p:spTree>
    <p:extLst>
      <p:ext uri="{BB962C8B-B14F-4D97-AF65-F5344CB8AC3E}">
        <p14:creationId xmlns:p14="http://schemas.microsoft.com/office/powerpoint/2010/main" val="279776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0" dirty="0" smtClean="0"/>
              <a:t>Med en systematisk</a:t>
            </a:r>
            <a:r>
              <a:rPr lang="da-DK" i="0" baseline="0" dirty="0" smtClean="0"/>
              <a:t> dialog understøtter man, at fælles beslutningstagning baseres på et informeret valg. Dialogen foregår mellem patient og sundhedsprofessionel.</a:t>
            </a:r>
          </a:p>
          <a:p>
            <a:endParaRPr lang="da-DK" i="0" baseline="0" dirty="0" smtClean="0"/>
          </a:p>
          <a:p>
            <a:pPr marL="171450" indent="-171450">
              <a:buFont typeface="Arial" panose="020B0604020202020204" pitchFamily="34" charset="0"/>
              <a:buChar char="•"/>
            </a:pPr>
            <a:r>
              <a:rPr lang="da-DK" i="0" baseline="0" dirty="0" smtClean="0"/>
              <a:t>Snak om valg handler om, at patienten skal blive opmærksom på, at der skal træffes beslutning om forskellige valgmuligheder, og at det er vigtigt, at han/hun deltager.</a:t>
            </a:r>
          </a:p>
          <a:p>
            <a:pPr marL="171450" indent="-171450">
              <a:buFont typeface="Arial" panose="020B0604020202020204" pitchFamily="34" charset="0"/>
              <a:buChar char="•"/>
            </a:pPr>
            <a:r>
              <a:rPr lang="da-DK" i="0" baseline="0" dirty="0" smtClean="0"/>
              <a:t>Snak om muligheder handler om en grundig og ligeværdig gennemgang af relevante valgmuligheder med afsæt i patientens behov for viden.</a:t>
            </a:r>
            <a:endParaRPr lang="da-DK" i="0" dirty="0" smtClean="0"/>
          </a:p>
          <a:p>
            <a:pPr marL="171450" indent="-171450">
              <a:buFont typeface="Arial" panose="020B0604020202020204" pitchFamily="34" charset="0"/>
              <a:buChar char="•"/>
            </a:pPr>
            <a:r>
              <a:rPr lang="da-DK" i="0" dirty="0" smtClean="0"/>
              <a:t>Tid til refleksion</a:t>
            </a:r>
            <a:r>
              <a:rPr lang="da-DK" i="0" baseline="0" dirty="0" smtClean="0"/>
              <a:t> er ikke en del af samtalen, men et tidsrum hvor patienten kan overveje mulighederne sammen med sine nærmeste. Det kan være en længere pause fx over flere dage. </a:t>
            </a:r>
          </a:p>
          <a:p>
            <a:pPr marL="171450" indent="-171450">
              <a:buFont typeface="Arial" panose="020B0604020202020204" pitchFamily="34" charset="0"/>
              <a:buChar char="•"/>
            </a:pPr>
            <a:r>
              <a:rPr lang="da-DK" i="0" dirty="0" smtClean="0"/>
              <a:t>Snak om beslutning er der, hvor patienten og den sundhedsprofessionelle sammen drøfter</a:t>
            </a:r>
            <a:r>
              <a:rPr lang="da-DK" i="0" baseline="0" dirty="0" smtClean="0"/>
              <a:t> mulighederne og patientens præferencer og finder frem til den rette beslutning.</a:t>
            </a:r>
          </a:p>
          <a:p>
            <a:pPr marL="171450" indent="-171450">
              <a:buFont typeface="Arial" panose="020B0604020202020204" pitchFamily="34" charset="0"/>
              <a:buChar char="•"/>
            </a:pPr>
            <a:r>
              <a:rPr lang="da-DK" i="0" baseline="0" dirty="0" smtClean="0"/>
              <a:t>Følg op på beslutningen handler om at lægge en klar plan for det videre forløb, så patienten er klar over, hvad der skal ske.</a:t>
            </a:r>
            <a:endParaRPr lang="da-DK" i="0" dirty="0" smtClean="0"/>
          </a:p>
          <a:p>
            <a:pPr marL="0" indent="0">
              <a:buFont typeface="Arial" panose="020B0604020202020204" pitchFamily="34" charset="0"/>
              <a:buNone/>
            </a:pPr>
            <a:endParaRPr lang="da-DK" i="0" dirty="0" smtClean="0"/>
          </a:p>
          <a:p>
            <a:r>
              <a:rPr lang="da-DK" i="0" dirty="0" smtClean="0"/>
              <a:t>De tre slags snak er ikke nødvendigvis tre separate samtaler, men kan være elementer i samme samtale.</a:t>
            </a:r>
            <a:r>
              <a:rPr lang="da-DK" i="0" baseline="0" dirty="0" smtClean="0"/>
              <a:t> Det afhænger af, hvordan beslutningen bedst træffes i det pågældende patientforløb.</a:t>
            </a:r>
          </a:p>
          <a:p>
            <a:endParaRPr lang="da-DK" i="0" baseline="0" dirty="0" smtClean="0"/>
          </a:p>
          <a:p>
            <a:r>
              <a:rPr lang="da-DK" i="0" baseline="0" dirty="0" smtClean="0"/>
              <a:t>Den systematiske dialog tager typisk udgangspunkt i beslutningsstøtteværktøjer. </a:t>
            </a:r>
            <a:endParaRPr lang="da-DK" i="0" dirty="0" smtClean="0"/>
          </a:p>
        </p:txBody>
      </p:sp>
      <p:sp>
        <p:nvSpPr>
          <p:cNvPr id="4" name="Pladsholder til slidenummer 3"/>
          <p:cNvSpPr>
            <a:spLocks noGrp="1"/>
          </p:cNvSpPr>
          <p:nvPr>
            <p:ph type="sldNum" sz="quarter" idx="10"/>
          </p:nvPr>
        </p:nvSpPr>
        <p:spPr/>
        <p:txBody>
          <a:bodyPr/>
          <a:lstStyle/>
          <a:p>
            <a:fld id="{FF3F471A-0C86-4842-BA0A-E2FC5FA35B5D}" type="slidenum">
              <a:rPr lang="en-US" smtClean="0"/>
              <a:t>2</a:t>
            </a:fld>
            <a:endParaRPr lang="en-US" dirty="0"/>
          </a:p>
        </p:txBody>
      </p:sp>
    </p:spTree>
    <p:extLst>
      <p:ext uri="{BB962C8B-B14F-4D97-AF65-F5344CB8AC3E}">
        <p14:creationId xmlns:p14="http://schemas.microsoft.com/office/powerpoint/2010/main" val="278038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Fælles</a:t>
            </a:r>
            <a:r>
              <a:rPr lang="da-DK" baseline="0" dirty="0" smtClean="0"/>
              <a:t> beslutningstagning bruges ikke om alle beslutninger, der skal tages i patientforløbet. Metoden bruges ved </a:t>
            </a:r>
            <a:r>
              <a:rPr lang="da-DK" baseline="0" dirty="0" err="1" smtClean="0"/>
              <a:t>p</a:t>
            </a:r>
            <a:r>
              <a:rPr lang="da-DK" b="0" dirty="0" err="1" smtClean="0"/>
              <a:t>ræfencefølsomme</a:t>
            </a:r>
            <a:r>
              <a:rPr lang="da-DK" b="0" baseline="0" dirty="0" smtClean="0"/>
              <a:t> valg, hvor det ikke på forhånd er givet, at der er én rigtig vej at gå i patientforløbet.</a:t>
            </a:r>
            <a:endParaRPr lang="da-DK" b="1" dirty="0" smtClean="0"/>
          </a:p>
          <a:p>
            <a:endParaRPr lang="da-DK" b="1" dirty="0" smtClean="0"/>
          </a:p>
          <a:p>
            <a:r>
              <a:rPr lang="da-DK" b="0" noProof="0" dirty="0" smtClean="0"/>
              <a:t>Flere</a:t>
            </a:r>
            <a:r>
              <a:rPr lang="da-DK" b="0" baseline="0" noProof="0" dirty="0" smtClean="0"/>
              <a:t> m</a:t>
            </a:r>
            <a:r>
              <a:rPr lang="da-DK" b="0" noProof="0" dirty="0" smtClean="0"/>
              <a:t>uligheder: </a:t>
            </a:r>
            <a:r>
              <a:rPr lang="da-DK" noProof="0" dirty="0" smtClean="0"/>
              <a:t>Der findes af og til flere forskellige behandlingsmuligheder med sammenligneligt fagligt </a:t>
            </a:r>
            <a:r>
              <a:rPr lang="da-DK" noProof="0" dirty="0" err="1" smtClean="0"/>
              <a:t>outcome</a:t>
            </a:r>
            <a:r>
              <a:rPr lang="da-DK" noProof="0" dirty="0" smtClean="0"/>
              <a:t>, men forskellige bivirkninger, krav til patienten mv. Her bliver patienters personlige præferencer vigtige. Det som en patient lægger vægt på, er ikke nødvendigvis lige så vigtigt for en anden patient,</a:t>
            </a:r>
            <a:r>
              <a:rPr lang="da-DK" baseline="0" noProof="0" dirty="0" smtClean="0"/>
              <a:t> der står overfor det samme valg. </a:t>
            </a:r>
          </a:p>
          <a:p>
            <a:pPr defTabSz="918423">
              <a:defRPr/>
            </a:pPr>
            <a:endParaRPr lang="da-DK" noProof="0" dirty="0" smtClean="0"/>
          </a:p>
          <a:p>
            <a:r>
              <a:rPr lang="da-DK" b="0" noProof="0" dirty="0" smtClean="0"/>
              <a:t>Uklar evidens: </a:t>
            </a:r>
            <a:r>
              <a:rPr lang="da-DK" noProof="0" dirty="0" smtClean="0"/>
              <a:t>BMJ </a:t>
            </a:r>
            <a:r>
              <a:rPr lang="da-DK" noProof="0" dirty="0" err="1" smtClean="0"/>
              <a:t>Clinical</a:t>
            </a:r>
            <a:r>
              <a:rPr lang="da-DK" noProof="0" dirty="0" smtClean="0"/>
              <a:t> </a:t>
            </a:r>
            <a:r>
              <a:rPr lang="da-DK" noProof="0" dirty="0" err="1" smtClean="0"/>
              <a:t>Evidence</a:t>
            </a:r>
            <a:r>
              <a:rPr lang="da-DK" noProof="0" dirty="0" smtClean="0"/>
              <a:t>, gennemgår med jævne mellemrum et udpluk (3000 </a:t>
            </a:r>
            <a:r>
              <a:rPr lang="da-DK" noProof="0" dirty="0" err="1" smtClean="0"/>
              <a:t>stk</a:t>
            </a:r>
            <a:r>
              <a:rPr lang="da-DK" noProof="0" dirty="0" smtClean="0"/>
              <a:t>) af de behandlinger, der testes i </a:t>
            </a:r>
            <a:r>
              <a:rPr lang="da-DK" noProof="0" dirty="0" err="1" smtClean="0"/>
              <a:t>randomiserede</a:t>
            </a:r>
            <a:r>
              <a:rPr lang="da-DK" noProof="0" dirty="0" smtClean="0"/>
              <a:t>, kontrollerede forsøg og beskrives i publicerede artikler, og kategoriserer, hvor klar evidensen er for deres effekt. Gennemgangen fra 2013 viste, at der samlet set </a:t>
            </a:r>
            <a:r>
              <a:rPr lang="da-DK" u="sng" noProof="0" dirty="0" smtClean="0"/>
              <a:t>kun er helt klar evidens for 14% af de gennemgåede behandlinger.</a:t>
            </a:r>
            <a:r>
              <a:rPr lang="da-DK" u="sng" baseline="0" noProof="0" dirty="0" smtClean="0"/>
              <a:t> </a:t>
            </a:r>
          </a:p>
          <a:p>
            <a:r>
              <a:rPr lang="da-DK" baseline="0" noProof="0" dirty="0" smtClean="0"/>
              <a:t>I disse tilfælde ved vi </a:t>
            </a:r>
            <a:r>
              <a:rPr lang="da-DK" noProof="0" dirty="0" smtClean="0"/>
              <a:t>med rimelig sikkerhed ved, at det virker eller ikke virker. Her viser evidensen</a:t>
            </a:r>
            <a:r>
              <a:rPr lang="da-DK" baseline="0" noProof="0" dirty="0" smtClean="0"/>
              <a:t> altså, hvad det rigtige valg er. </a:t>
            </a:r>
            <a:r>
              <a:rPr lang="da-DK" noProof="0" dirty="0" smtClean="0"/>
              <a:t>Men det vil så også sige, at for </a:t>
            </a:r>
            <a:r>
              <a:rPr lang="da-DK" u="sng" noProof="0" dirty="0" smtClean="0"/>
              <a:t>86% af behandlingerne, var evidensen uklar, eller der var </a:t>
            </a:r>
            <a:r>
              <a:rPr lang="da-DK" u="sng" noProof="0" dirty="0" err="1" smtClean="0"/>
              <a:t>trade-offs</a:t>
            </a:r>
            <a:r>
              <a:rPr lang="da-DK" u="sng" noProof="0" dirty="0" smtClean="0"/>
              <a:t> </a:t>
            </a:r>
            <a:r>
              <a:rPr lang="da-DK" noProof="0" dirty="0" smtClean="0"/>
              <a:t>mellem fordele og ulemper</a:t>
            </a:r>
            <a:r>
              <a:rPr lang="da-DK" baseline="0" noProof="0" dirty="0" smtClean="0"/>
              <a:t> (effekt men alvorlige bivirkninger). Her vil det rigtige valg i højere grad bero på patientens præferencer. </a:t>
            </a:r>
            <a:endParaRPr lang="da-DK" noProof="0" dirty="0" smtClean="0"/>
          </a:p>
          <a:p>
            <a:endParaRPr lang="da-DK" noProof="0" dirty="0" smtClean="0"/>
          </a:p>
          <a:p>
            <a:r>
              <a:rPr lang="da-DK" b="0" noProof="0" dirty="0" smtClean="0"/>
              <a:t>Præferencer: </a:t>
            </a:r>
            <a:r>
              <a:rPr lang="da-DK" noProof="0" dirty="0" smtClean="0"/>
              <a:t>Som</a:t>
            </a:r>
            <a:r>
              <a:rPr lang="da-DK" baseline="0" noProof="0" dirty="0" smtClean="0"/>
              <a:t> sundhedsfaglig kender man ikke patientens præferencer på forhånd. Man kan have nogle antagelser om, hvad forskellige patienter lægger mest vægt på, men disse antagelser holder ikke altid stik. Derfor er en del af fælles beslutningstagning at undersøge, hvad der passer bedst til den enkelte. </a:t>
            </a:r>
            <a:endParaRPr lang="da-DK" noProof="0" dirty="0" smtClean="0"/>
          </a:p>
          <a:p>
            <a:endParaRPr lang="da-DK" noProof="0" dirty="0" smtClean="0"/>
          </a:p>
          <a:p>
            <a:endParaRPr lang="da-DK" noProof="0" dirty="0" smtClean="0"/>
          </a:p>
          <a:p>
            <a:endParaRPr lang="da-DK" noProof="0" dirty="0"/>
          </a:p>
        </p:txBody>
      </p:sp>
      <p:sp>
        <p:nvSpPr>
          <p:cNvPr id="4" name="Pladsholder til slidenummer 3"/>
          <p:cNvSpPr>
            <a:spLocks noGrp="1"/>
          </p:cNvSpPr>
          <p:nvPr>
            <p:ph type="sldNum" sz="quarter" idx="10"/>
          </p:nvPr>
        </p:nvSpPr>
        <p:spPr/>
        <p:txBody>
          <a:bodyPr/>
          <a:lstStyle/>
          <a:p>
            <a:fld id="{255118FD-4CB3-488D-BFF2-644DDB0C9FEB}" type="slidenum">
              <a:rPr lang="da-DK" smtClean="0"/>
              <a:t>3</a:t>
            </a:fld>
            <a:endParaRPr lang="da-DK"/>
          </a:p>
        </p:txBody>
      </p:sp>
    </p:spTree>
    <p:extLst>
      <p:ext uri="{BB962C8B-B14F-4D97-AF65-F5344CB8AC3E}">
        <p14:creationId xmlns:p14="http://schemas.microsoft.com/office/powerpoint/2010/main" val="93135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smtClean="0"/>
              <a:t>Fælles beslutningstagning</a:t>
            </a:r>
            <a:r>
              <a:rPr lang="da-DK" sz="1200" baseline="0" dirty="0" smtClean="0"/>
              <a:t> bruges mest ved præferencefølsomme behandlingsvalg. Metoden kan også bruges til et valg mellem at behandle eller undlade behandle, eller hvis patienten tilbydes en mulighed for øget brugerstyring i forløbet, fx selv at varetage dele af behandlingen hjemme eller i højere grad styre eget kontrolforløb.</a:t>
            </a:r>
            <a:endParaRPr lang="da-DK" sz="1200" dirty="0"/>
          </a:p>
        </p:txBody>
      </p:sp>
      <p:sp>
        <p:nvSpPr>
          <p:cNvPr id="4" name="Pladsholder til slidenummer 3"/>
          <p:cNvSpPr>
            <a:spLocks noGrp="1"/>
          </p:cNvSpPr>
          <p:nvPr>
            <p:ph type="sldNum" sz="quarter" idx="10"/>
          </p:nvPr>
        </p:nvSpPr>
        <p:spPr/>
        <p:txBody>
          <a:bodyPr/>
          <a:lstStyle/>
          <a:p>
            <a:fld id="{E3F623E4-39EE-4BB8-8383-EA62633480C3}" type="slidenum">
              <a:rPr lang="da-DK" smtClean="0"/>
              <a:t>4</a:t>
            </a:fld>
            <a:endParaRPr lang="da-DK"/>
          </a:p>
        </p:txBody>
      </p:sp>
    </p:spTree>
    <p:extLst>
      <p:ext uri="{BB962C8B-B14F-4D97-AF65-F5344CB8AC3E}">
        <p14:creationId xmlns:p14="http://schemas.microsoft.com/office/powerpoint/2010/main" val="344721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Formålet med beslutningsstøtteværktøjer er at sikre, at patientens viden og præferencer bliver en del af beslutningsgrundlaget sammen med den videnskabelige evidens, og at alle patienter tilbydes samme information på en systematisk måde.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r>
              <a:rPr lang="da-DK" dirty="0" smtClean="0"/>
              <a:t>Beslutningsstøtteværktøjer</a:t>
            </a:r>
            <a:r>
              <a:rPr lang="da-DK" baseline="0" dirty="0" smtClean="0"/>
              <a:t> er mere end information, fordi det præsenterer fordele og ulemper og lægger op til at patienten skal tage stilling til dem i forholde til sin egen livssituation. </a:t>
            </a:r>
          </a:p>
          <a:p>
            <a:endParaRPr lang="da-DK" baseline="0" dirty="0" smtClean="0"/>
          </a:p>
          <a:p>
            <a:r>
              <a:rPr lang="da-DK" baseline="0" dirty="0" smtClean="0"/>
              <a:t>Værktøjerne understøtter at </a:t>
            </a:r>
            <a:r>
              <a:rPr lang="da-DK" b="0" u="none" baseline="0" dirty="0" smtClean="0"/>
              <a:t>patientens præferencer bliver mere styrende </a:t>
            </a:r>
            <a:r>
              <a:rPr lang="da-DK" baseline="0" dirty="0" smtClean="0"/>
              <a:t>for valget af behandling. </a:t>
            </a:r>
          </a:p>
          <a:p>
            <a:endParaRPr lang="da-DK" baseline="0" dirty="0" smtClean="0"/>
          </a:p>
        </p:txBody>
      </p:sp>
      <p:sp>
        <p:nvSpPr>
          <p:cNvPr id="4" name="Pladsholder til slidenummer 3"/>
          <p:cNvSpPr>
            <a:spLocks noGrp="1"/>
          </p:cNvSpPr>
          <p:nvPr>
            <p:ph type="sldNum" sz="quarter" idx="10"/>
          </p:nvPr>
        </p:nvSpPr>
        <p:spPr/>
        <p:txBody>
          <a:bodyPr/>
          <a:lstStyle/>
          <a:p>
            <a:fld id="{66DCE978-BFFE-4635-8A49-2CB42473A752}" type="slidenum">
              <a:rPr lang="da-DK" smtClean="0"/>
              <a:pPr/>
              <a:t>5</a:t>
            </a:fld>
            <a:endParaRPr lang="da-DK"/>
          </a:p>
        </p:txBody>
      </p:sp>
    </p:spTree>
    <p:extLst>
      <p:ext uri="{BB962C8B-B14F-4D97-AF65-F5344CB8AC3E}">
        <p14:creationId xmlns:p14="http://schemas.microsoft.com/office/powerpoint/2010/main" val="196880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 at et beslutningsstøtteværktøjet understøtter patienten</a:t>
            </a:r>
            <a:r>
              <a:rPr lang="da-DK" baseline="0" dirty="0" smtClean="0"/>
              <a:t> i den fælles </a:t>
            </a:r>
            <a:r>
              <a:rPr lang="da-DK" dirty="0" smtClean="0"/>
              <a:t>beslutning,</a:t>
            </a:r>
            <a:r>
              <a:rPr lang="da-DK" baseline="0" dirty="0" smtClean="0"/>
              <a:t> skal det afstemt med målgruppen og deres behov for viden i forhold til den valgsituation, de står i.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Beslutningsstøtteværktøjet skal præsentere de tilgængelige behandlingsmuligheder, deres fordele og ulemper/risici, på en ligeværdig måde. Det skal samtidig vægte de informationer, som er vigtige for den patient, der skal træffe beslutningen. Det er ikke nødvendigvis den samme information, som man vægter som sundhedsprofessionel.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Folk modtager information forskelligt, og generelt er det sværere for patienter af afkode sundhedsfaglig information, end man tror. Sproget skal derfor være meget let tilgængeligt og gerne understøttet med grafik og illustrationer som lette formidlingen af kompleks information.</a:t>
            </a:r>
          </a:p>
          <a:p>
            <a:endParaRPr lang="da-DK" baseline="0" dirty="0" smtClean="0"/>
          </a:p>
          <a:p>
            <a:r>
              <a:rPr lang="da-DK" baseline="0" dirty="0" smtClean="0"/>
              <a:t>Patienterne bør spille en stor rolle i udviklingen af beslutningsstøtteværktøjer. Deres input kan hjælpe med at forme et værktøj, som passer til patientgruppens behov. </a:t>
            </a:r>
          </a:p>
          <a:p>
            <a:endParaRPr lang="da-DK" i="1" baseline="0" dirty="0" smtClean="0"/>
          </a:p>
        </p:txBody>
      </p:sp>
      <p:sp>
        <p:nvSpPr>
          <p:cNvPr id="4" name="Pladsholder til slidenummer 3"/>
          <p:cNvSpPr>
            <a:spLocks noGrp="1"/>
          </p:cNvSpPr>
          <p:nvPr>
            <p:ph type="sldNum" sz="quarter" idx="10"/>
          </p:nvPr>
        </p:nvSpPr>
        <p:spPr/>
        <p:txBody>
          <a:bodyPr/>
          <a:lstStyle/>
          <a:p>
            <a:fld id="{8B2B831D-F4F9-47E5-9092-B150F2A75663}" type="slidenum">
              <a:rPr lang="da-DK" smtClean="0"/>
              <a:t>6</a:t>
            </a:fld>
            <a:endParaRPr lang="da-DK"/>
          </a:p>
        </p:txBody>
      </p:sp>
    </p:spTree>
    <p:extLst>
      <p:ext uri="{BB962C8B-B14F-4D97-AF65-F5344CB8AC3E}">
        <p14:creationId xmlns:p14="http://schemas.microsoft.com/office/powerpoint/2010/main" val="175553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err="1" smtClean="0">
                <a:solidFill>
                  <a:srgbClr val="002060"/>
                </a:solidFill>
              </a:rPr>
              <a:t>Stacey</a:t>
            </a:r>
            <a:r>
              <a:rPr lang="da-DK" sz="1200" dirty="0" smtClean="0">
                <a:solidFill>
                  <a:srgbClr val="002060"/>
                </a:solidFill>
              </a:rPr>
              <a:t> D. et al: Decision aids for </a:t>
            </a:r>
            <a:r>
              <a:rPr lang="da-DK" sz="1200" dirty="0" err="1" smtClean="0">
                <a:solidFill>
                  <a:srgbClr val="002060"/>
                </a:solidFill>
              </a:rPr>
              <a:t>people</a:t>
            </a:r>
            <a:r>
              <a:rPr lang="da-DK" sz="1200" dirty="0" smtClean="0">
                <a:solidFill>
                  <a:srgbClr val="002060"/>
                </a:solidFill>
              </a:rPr>
              <a:t> </a:t>
            </a:r>
            <a:r>
              <a:rPr lang="da-DK" sz="1200" dirty="0" err="1" smtClean="0">
                <a:solidFill>
                  <a:srgbClr val="002060"/>
                </a:solidFill>
              </a:rPr>
              <a:t>facing</a:t>
            </a:r>
            <a:r>
              <a:rPr lang="da-DK" sz="1200" dirty="0" smtClean="0">
                <a:solidFill>
                  <a:srgbClr val="002060"/>
                </a:solidFill>
              </a:rPr>
              <a:t> </a:t>
            </a:r>
            <a:r>
              <a:rPr lang="da-DK" sz="1200" dirty="0" err="1" smtClean="0">
                <a:solidFill>
                  <a:srgbClr val="002060"/>
                </a:solidFill>
              </a:rPr>
              <a:t>health</a:t>
            </a:r>
            <a:r>
              <a:rPr lang="da-DK" sz="1200" dirty="0" smtClean="0">
                <a:solidFill>
                  <a:srgbClr val="002060"/>
                </a:solidFill>
              </a:rPr>
              <a:t> </a:t>
            </a:r>
            <a:r>
              <a:rPr lang="da-DK" sz="1200" dirty="0" err="1" smtClean="0">
                <a:solidFill>
                  <a:srgbClr val="002060"/>
                </a:solidFill>
              </a:rPr>
              <a:t>treatment</a:t>
            </a:r>
            <a:r>
              <a:rPr lang="da-DK" sz="1200" dirty="0" smtClean="0">
                <a:solidFill>
                  <a:srgbClr val="002060"/>
                </a:solidFill>
              </a:rPr>
              <a:t> or screening decisions (</a:t>
            </a:r>
            <a:r>
              <a:rPr lang="da-DK" sz="1200" dirty="0" err="1" smtClean="0">
                <a:solidFill>
                  <a:srgbClr val="002060"/>
                </a:solidFill>
              </a:rPr>
              <a:t>Review</a:t>
            </a:r>
            <a:r>
              <a:rPr lang="da-DK" sz="1200" dirty="0" smtClean="0">
                <a:solidFill>
                  <a:srgbClr val="002060"/>
                </a:solidFill>
              </a:rPr>
              <a:t>). The </a:t>
            </a:r>
            <a:r>
              <a:rPr lang="da-DK" sz="1200" dirty="0" err="1" smtClean="0">
                <a:solidFill>
                  <a:srgbClr val="002060"/>
                </a:solidFill>
              </a:rPr>
              <a:t>Cochrane</a:t>
            </a:r>
            <a:r>
              <a:rPr lang="da-DK" sz="1200" dirty="0" smtClean="0">
                <a:solidFill>
                  <a:srgbClr val="002060"/>
                </a:solidFill>
              </a:rPr>
              <a:t> Collaboration. 2014. </a:t>
            </a:r>
          </a:p>
          <a:p>
            <a:endParaRPr lang="da-DK" sz="1200" dirty="0"/>
          </a:p>
        </p:txBody>
      </p:sp>
      <p:sp>
        <p:nvSpPr>
          <p:cNvPr id="4" name="Pladsholder til slidenummer 3"/>
          <p:cNvSpPr>
            <a:spLocks noGrp="1"/>
          </p:cNvSpPr>
          <p:nvPr>
            <p:ph type="sldNum" sz="quarter" idx="10"/>
          </p:nvPr>
        </p:nvSpPr>
        <p:spPr/>
        <p:txBody>
          <a:bodyPr/>
          <a:lstStyle/>
          <a:p>
            <a:fld id="{66DCE978-BFFE-4635-8A49-2CB42473A752}" type="slidenum">
              <a:rPr lang="da-DK" smtClean="0"/>
              <a:t>7</a:t>
            </a:fld>
            <a:endParaRPr lang="da-DK"/>
          </a:p>
        </p:txBody>
      </p:sp>
    </p:spTree>
    <p:extLst>
      <p:ext uri="{BB962C8B-B14F-4D97-AF65-F5344CB8AC3E}">
        <p14:creationId xmlns:p14="http://schemas.microsoft.com/office/powerpoint/2010/main" val="313797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err="1" smtClean="0">
                <a:solidFill>
                  <a:srgbClr val="002060"/>
                </a:solidFill>
              </a:rPr>
              <a:t>Stacey</a:t>
            </a:r>
            <a:r>
              <a:rPr lang="da-DK" sz="1200" dirty="0" smtClean="0">
                <a:solidFill>
                  <a:srgbClr val="002060"/>
                </a:solidFill>
              </a:rPr>
              <a:t> D. et al: Decision aids for </a:t>
            </a:r>
            <a:r>
              <a:rPr lang="da-DK" sz="1200" dirty="0" err="1" smtClean="0">
                <a:solidFill>
                  <a:srgbClr val="002060"/>
                </a:solidFill>
              </a:rPr>
              <a:t>people</a:t>
            </a:r>
            <a:r>
              <a:rPr lang="da-DK" sz="1200" dirty="0" smtClean="0">
                <a:solidFill>
                  <a:srgbClr val="002060"/>
                </a:solidFill>
              </a:rPr>
              <a:t> </a:t>
            </a:r>
            <a:r>
              <a:rPr lang="da-DK" sz="1200" dirty="0" err="1" smtClean="0">
                <a:solidFill>
                  <a:srgbClr val="002060"/>
                </a:solidFill>
              </a:rPr>
              <a:t>facing</a:t>
            </a:r>
            <a:r>
              <a:rPr lang="da-DK" sz="1200" dirty="0" smtClean="0">
                <a:solidFill>
                  <a:srgbClr val="002060"/>
                </a:solidFill>
              </a:rPr>
              <a:t> </a:t>
            </a:r>
            <a:r>
              <a:rPr lang="da-DK" sz="1200" dirty="0" err="1" smtClean="0">
                <a:solidFill>
                  <a:srgbClr val="002060"/>
                </a:solidFill>
              </a:rPr>
              <a:t>health</a:t>
            </a:r>
            <a:r>
              <a:rPr lang="da-DK" sz="1200" dirty="0" smtClean="0">
                <a:solidFill>
                  <a:srgbClr val="002060"/>
                </a:solidFill>
              </a:rPr>
              <a:t> </a:t>
            </a:r>
            <a:r>
              <a:rPr lang="da-DK" sz="1200" dirty="0" err="1" smtClean="0">
                <a:solidFill>
                  <a:srgbClr val="002060"/>
                </a:solidFill>
              </a:rPr>
              <a:t>treatment</a:t>
            </a:r>
            <a:r>
              <a:rPr lang="da-DK" sz="1200" dirty="0" smtClean="0">
                <a:solidFill>
                  <a:srgbClr val="002060"/>
                </a:solidFill>
              </a:rPr>
              <a:t> or screening decisions (</a:t>
            </a:r>
            <a:r>
              <a:rPr lang="da-DK" sz="1200" dirty="0" err="1" smtClean="0">
                <a:solidFill>
                  <a:srgbClr val="002060"/>
                </a:solidFill>
              </a:rPr>
              <a:t>Review</a:t>
            </a:r>
            <a:r>
              <a:rPr lang="da-DK" sz="1200" dirty="0" smtClean="0">
                <a:solidFill>
                  <a:srgbClr val="002060"/>
                </a:solidFill>
              </a:rPr>
              <a:t>). The </a:t>
            </a:r>
            <a:r>
              <a:rPr lang="da-DK" sz="1200" dirty="0" err="1" smtClean="0">
                <a:solidFill>
                  <a:srgbClr val="002060"/>
                </a:solidFill>
              </a:rPr>
              <a:t>Cochrane</a:t>
            </a:r>
            <a:r>
              <a:rPr lang="da-DK" sz="1200" dirty="0" smtClean="0">
                <a:solidFill>
                  <a:srgbClr val="002060"/>
                </a:solidFill>
              </a:rPr>
              <a:t> Collaboration. 2014. </a:t>
            </a:r>
          </a:p>
          <a:p>
            <a:endParaRPr lang="da-DK" dirty="0"/>
          </a:p>
        </p:txBody>
      </p:sp>
      <p:sp>
        <p:nvSpPr>
          <p:cNvPr id="4" name="Pladsholder til diasnummer 3"/>
          <p:cNvSpPr>
            <a:spLocks noGrp="1"/>
          </p:cNvSpPr>
          <p:nvPr>
            <p:ph type="sldNum" sz="quarter" idx="10"/>
          </p:nvPr>
        </p:nvSpPr>
        <p:spPr/>
        <p:txBody>
          <a:bodyPr/>
          <a:lstStyle/>
          <a:p>
            <a:fld id="{66DCE978-BFFE-4635-8A49-2CB42473A752}" type="slidenum">
              <a:rPr lang="da-DK" smtClean="0"/>
              <a:t>8</a:t>
            </a:fld>
            <a:endParaRPr lang="da-DK"/>
          </a:p>
        </p:txBody>
      </p:sp>
    </p:spTree>
    <p:extLst>
      <p:ext uri="{BB962C8B-B14F-4D97-AF65-F5344CB8AC3E}">
        <p14:creationId xmlns:p14="http://schemas.microsoft.com/office/powerpoint/2010/main" val="2126224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94942" y="3268565"/>
            <a:ext cx="10363200" cy="1152099"/>
          </a:xfrm>
        </p:spPr>
        <p:txBody>
          <a:bodyPr/>
          <a:lstStyle>
            <a:lvl1pPr algn="l">
              <a:defRPr/>
            </a:lvl1pPr>
          </a:lstStyle>
          <a:p>
            <a:r>
              <a:rPr lang="da-DK" smtClean="0"/>
              <a:t>Klik for at redigere i master</a:t>
            </a:r>
            <a:endParaRPr lang="da-DK" dirty="0"/>
          </a:p>
        </p:txBody>
      </p:sp>
      <p:sp>
        <p:nvSpPr>
          <p:cNvPr id="3" name="Undertitel 2"/>
          <p:cNvSpPr>
            <a:spLocks noGrp="1"/>
          </p:cNvSpPr>
          <p:nvPr>
            <p:ph type="subTitle" idx="1"/>
          </p:nvPr>
        </p:nvSpPr>
        <p:spPr>
          <a:xfrm>
            <a:off x="594942" y="4565712"/>
            <a:ext cx="10363200" cy="1069542"/>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37117500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1288720" y="1212112"/>
            <a:ext cx="9670720" cy="44463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1288720" y="5826641"/>
            <a:ext cx="9670720" cy="3615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17793383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9916050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llede med billedtekst">
    <p:spTree>
      <p:nvGrpSpPr>
        <p:cNvPr id="1" name=""/>
        <p:cNvGrpSpPr/>
        <p:nvPr/>
      </p:nvGrpSpPr>
      <p:grpSpPr>
        <a:xfrm>
          <a:off x="0" y="0"/>
          <a:ext cx="0" cy="0"/>
          <a:chOff x="0" y="0"/>
          <a:chExt cx="0" cy="0"/>
        </a:xfrm>
      </p:grpSpPr>
      <p:sp>
        <p:nvSpPr>
          <p:cNvPr id="3" name="Pladsholder til billede 2"/>
          <p:cNvSpPr>
            <a:spLocks noGrp="1"/>
          </p:cNvSpPr>
          <p:nvPr>
            <p:ph type="pic" idx="1"/>
          </p:nvPr>
        </p:nvSpPr>
        <p:spPr>
          <a:xfrm>
            <a:off x="2502195" y="1161826"/>
            <a:ext cx="7215964" cy="42634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tekst 3"/>
          <p:cNvSpPr>
            <a:spLocks noGrp="1"/>
          </p:cNvSpPr>
          <p:nvPr>
            <p:ph type="body" sz="half" idx="2"/>
          </p:nvPr>
        </p:nvSpPr>
        <p:spPr>
          <a:xfrm>
            <a:off x="2502195" y="5659161"/>
            <a:ext cx="7215964" cy="4651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110612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63279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108824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Date Placeholder 2"/>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13311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3" name="Content Placeholder 2"/>
          <p:cNvSpPr>
            <a:spLocks noGrp="1"/>
          </p:cNvSpPr>
          <p:nvPr>
            <p:ph idx="1"/>
          </p:nvPr>
        </p:nvSpPr>
        <p:spPr>
          <a:xfrm>
            <a:off x="1097280" y="1100629"/>
            <a:ext cx="10027920" cy="3579849"/>
          </a:xfrm>
          <a:prstGeom prst="rect">
            <a:avLst/>
          </a:prstGeo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6AB3497-36D6-4312-AB29-94B0C88268C4}" type="datetimeFigureOut">
              <a:rPr lang="da-DK" smtClean="0"/>
              <a:t>01-02-2018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611C5E6-F888-43D6-8D21-93CD95392DD7}" type="slidenum">
              <a:rPr lang="da-DK" smtClean="0"/>
              <a:t>‹nr.›</a:t>
            </a:fld>
            <a:endParaRPr lang="da-DK"/>
          </a:p>
        </p:txBody>
      </p:sp>
    </p:spTree>
    <p:extLst>
      <p:ext uri="{BB962C8B-B14F-4D97-AF65-F5344CB8AC3E}">
        <p14:creationId xmlns:p14="http://schemas.microsoft.com/office/powerpoint/2010/main" val="102013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038223"/>
          </a:xfrm>
        </p:spPr>
        <p:txBody>
          <a:bodyPr/>
          <a:lstStyle>
            <a:lvl1pPr algn="l">
              <a:defRPr/>
            </a:lvl1pPr>
          </a:lstStyle>
          <a:p>
            <a:r>
              <a:rPr lang="da-DK" dirty="0" smtClean="0"/>
              <a:t>Klik for at redigere i masteren</a:t>
            </a:r>
            <a:endParaRPr lang="da-DK" dirty="0"/>
          </a:p>
        </p:txBody>
      </p:sp>
      <p:sp>
        <p:nvSpPr>
          <p:cNvPr id="3" name="Undertitel 2"/>
          <p:cNvSpPr>
            <a:spLocks noGrp="1"/>
          </p:cNvSpPr>
          <p:nvPr>
            <p:ph type="subTitle" idx="1"/>
          </p:nvPr>
        </p:nvSpPr>
        <p:spPr>
          <a:xfrm>
            <a:off x="914400" y="3402419"/>
            <a:ext cx="10363200" cy="1552353"/>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9859E816-B22C-ED49-80F7-D7ABC0937860}"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C6A9FA05-431A-A647-AD25-A3EFE261315F}" type="slidenum">
              <a:rPr lang="da-DK" smtClean="0"/>
              <a:t>‹nr.›</a:t>
            </a:fld>
            <a:endParaRPr lang="da-DK" dirty="0"/>
          </a:p>
        </p:txBody>
      </p:sp>
    </p:spTree>
    <p:extLst>
      <p:ext uri="{BB962C8B-B14F-4D97-AF65-F5344CB8AC3E}">
        <p14:creationId xmlns:p14="http://schemas.microsoft.com/office/powerpoint/2010/main" val="27427534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a:xfrm>
            <a:off x="609600" y="2360427"/>
            <a:ext cx="10972800" cy="3827721"/>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859E816-B22C-ED49-80F7-D7ABC0937860}"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137152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80314" y="4029814"/>
            <a:ext cx="10363200" cy="1095079"/>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580314" y="3470509"/>
            <a:ext cx="10363200" cy="55930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9859E816-B22C-ED49-80F7-D7ABC0937860}"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7299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lvl1pPr algn="l">
              <a:defRPr/>
            </a:lvl1p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1212113"/>
            <a:ext cx="10972800" cy="723014"/>
          </a:xfrm>
        </p:spPr>
        <p:txBody>
          <a:bodyPr/>
          <a:lstStyle/>
          <a:p>
            <a:r>
              <a:rPr lang="da-DK" dirty="0" smtClean="0"/>
              <a:t>Klik for at redigere i masteren</a:t>
            </a:r>
            <a:endParaRPr lang="da-DK" dirty="0"/>
          </a:p>
        </p:txBody>
      </p:sp>
      <p:sp>
        <p:nvSpPr>
          <p:cNvPr id="3" name="Pladsholder til indhold 2"/>
          <p:cNvSpPr>
            <a:spLocks noGrp="1"/>
          </p:cNvSpPr>
          <p:nvPr>
            <p:ph sz="half" idx="1"/>
          </p:nvPr>
        </p:nvSpPr>
        <p:spPr>
          <a:xfrm>
            <a:off x="609600" y="2105248"/>
            <a:ext cx="5384800" cy="4152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197600" y="2105248"/>
            <a:ext cx="5384800" cy="41524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9859E816-B22C-ED49-80F7-D7ABC0937860}"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4067825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69581"/>
            <a:ext cx="10972800" cy="703666"/>
          </a:xfrm>
        </p:spPr>
        <p:txBody>
          <a:bodyPr/>
          <a:lstStyle>
            <a:lvl1pPr>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062714"/>
            <a:ext cx="5386917" cy="579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2767518"/>
            <a:ext cx="5386917" cy="3399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193368" y="2062714"/>
            <a:ext cx="5389033" cy="5791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6193368" y="2767518"/>
            <a:ext cx="5389033" cy="33993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9859E816-B22C-ED49-80F7-D7ABC0937860}"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115475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360429"/>
            <a:ext cx="10972800" cy="1063256"/>
          </a:xfrm>
        </p:spPr>
        <p:txBody>
          <a:bodyPr/>
          <a:lstStyle>
            <a:lvl1pPr algn="l">
              <a:defRPr/>
            </a:lvl1pPr>
          </a:lstStyle>
          <a:p>
            <a:r>
              <a:rPr lang="da-DK" dirty="0" smtClean="0"/>
              <a:t>Klik for at redigere i masteren</a:t>
            </a:r>
            <a:endParaRPr lang="da-DK" dirty="0"/>
          </a:p>
        </p:txBody>
      </p:sp>
      <p:sp>
        <p:nvSpPr>
          <p:cNvPr id="3" name="Pladsholder til dato 2"/>
          <p:cNvSpPr>
            <a:spLocks noGrp="1"/>
          </p:cNvSpPr>
          <p:nvPr>
            <p:ph type="dt" sz="half" idx="10"/>
          </p:nvPr>
        </p:nvSpPr>
        <p:spPr/>
        <p:txBody>
          <a:bodyPr/>
          <a:lstStyle/>
          <a:p>
            <a:fld id="{9859E816-B22C-ED49-80F7-D7ABC0937860}"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489516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859E816-B22C-ED49-80F7-D7ABC0937860}"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73504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1435100"/>
            <a:ext cx="4011084" cy="670146"/>
          </a:xfrm>
        </p:spPr>
        <p:txBody>
          <a:bodyPr anchor="b"/>
          <a:lstStyle>
            <a:lvl1pPr algn="l">
              <a:defRPr sz="2000" b="1"/>
            </a:lvl1pPr>
          </a:lstStyle>
          <a:p>
            <a:r>
              <a:rPr lang="da-DK" dirty="0" smtClean="0"/>
              <a:t>Klik for at redigere i masteren</a:t>
            </a:r>
            <a:endParaRPr lang="da-DK" dirty="0"/>
          </a:p>
        </p:txBody>
      </p:sp>
      <p:sp>
        <p:nvSpPr>
          <p:cNvPr id="3" name="Pladsholder til indhold 2"/>
          <p:cNvSpPr>
            <a:spLocks noGrp="1"/>
          </p:cNvSpPr>
          <p:nvPr>
            <p:ph idx="1"/>
          </p:nvPr>
        </p:nvSpPr>
        <p:spPr>
          <a:xfrm>
            <a:off x="4766733" y="1435100"/>
            <a:ext cx="6815667" cy="4435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609601" y="2296633"/>
            <a:ext cx="4011084" cy="35743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9859E816-B22C-ED49-80F7-D7ABC0937860}"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C6A9FA05-431A-A647-AD25-A3EFE261315F}" type="slidenum">
              <a:rPr lang="da-DK" smtClean="0"/>
              <a:t>‹nr.›</a:t>
            </a:fld>
            <a:endParaRPr lang="da-DK"/>
          </a:p>
        </p:txBody>
      </p:sp>
    </p:spTree>
    <p:extLst>
      <p:ext uri="{BB962C8B-B14F-4D97-AF65-F5344CB8AC3E}">
        <p14:creationId xmlns:p14="http://schemas.microsoft.com/office/powerpoint/2010/main" val="3248795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5465135"/>
            <a:ext cx="7315200" cy="447452"/>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389717" y="1254642"/>
            <a:ext cx="7315200" cy="40210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912587"/>
            <a:ext cx="7315200" cy="2542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9859E816-B22C-ED49-80F7-D7ABC0937860}" type="datetimeFigureOut">
              <a:rPr lang="da-DK" smtClean="0"/>
              <a:t>01-02-2018</a:t>
            </a:fld>
            <a:endParaRPr lang="da-DK"/>
          </a:p>
        </p:txBody>
      </p:sp>
      <p:sp>
        <p:nvSpPr>
          <p:cNvPr id="6" name="Pladsholder til sidefod 5"/>
          <p:cNvSpPr>
            <a:spLocks noGrp="1"/>
          </p:cNvSpPr>
          <p:nvPr>
            <p:ph type="ftr" sz="quarter" idx="11"/>
          </p:nvPr>
        </p:nvSpPr>
        <p:spPr>
          <a:xfrm>
            <a:off x="7516104" y="6392061"/>
            <a:ext cx="1924409" cy="365125"/>
          </a:xfrm>
        </p:spPr>
        <p:txBody>
          <a:bodyPr/>
          <a:lstStyle/>
          <a:p>
            <a:endParaRPr lang="da-DK" dirty="0"/>
          </a:p>
        </p:txBody>
      </p:sp>
      <p:sp>
        <p:nvSpPr>
          <p:cNvPr id="7" name="Pladsholder til diasnummer 6"/>
          <p:cNvSpPr>
            <a:spLocks noGrp="1"/>
          </p:cNvSpPr>
          <p:nvPr>
            <p:ph type="sldNum" sz="quarter" idx="12"/>
          </p:nvPr>
        </p:nvSpPr>
        <p:spPr>
          <a:xfrm>
            <a:off x="9440513" y="6392062"/>
            <a:ext cx="1439060" cy="365125"/>
          </a:xfrm>
        </p:spPr>
        <p:txBody>
          <a:bodyPr/>
          <a:lstStyle/>
          <a:p>
            <a:fld id="{C6A9FA05-431A-A647-AD25-A3EFE261315F}" type="slidenum">
              <a:rPr lang="da-DK" smtClean="0"/>
              <a:t>‹nr.›</a:t>
            </a:fld>
            <a:endParaRPr lang="da-DK" dirty="0"/>
          </a:p>
        </p:txBody>
      </p:sp>
    </p:spTree>
    <p:extLst>
      <p:ext uri="{BB962C8B-B14F-4D97-AF65-F5344CB8AC3E}">
        <p14:creationId xmlns:p14="http://schemas.microsoft.com/office/powerpoint/2010/main" val="9793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871870" y="3078341"/>
            <a:ext cx="9448800" cy="1366067"/>
          </a:xfrm>
        </p:spPr>
        <p:txBody>
          <a:bodyPr/>
          <a:lstStyle/>
          <a:p>
            <a:r>
              <a:rPr lang="da-DK" dirty="0" smtClean="0"/>
              <a:t>Klik for at redigere i masteren</a:t>
            </a:r>
            <a:endParaRPr lang="da-DK" dirty="0"/>
          </a:p>
        </p:txBody>
      </p:sp>
      <p:sp>
        <p:nvSpPr>
          <p:cNvPr id="3" name="Undertitel 2"/>
          <p:cNvSpPr>
            <a:spLocks noGrp="1"/>
          </p:cNvSpPr>
          <p:nvPr>
            <p:ph type="subTitle" idx="1"/>
          </p:nvPr>
        </p:nvSpPr>
        <p:spPr>
          <a:xfrm>
            <a:off x="871870" y="4444408"/>
            <a:ext cx="9448800" cy="102072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5064063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560259" y="1275908"/>
            <a:ext cx="9072299" cy="829340"/>
          </a:xfrm>
        </p:spPr>
        <p:txBody>
          <a:bodyPr/>
          <a:lstStyle/>
          <a:p>
            <a:r>
              <a:rPr lang="da-DK" dirty="0" smtClean="0"/>
              <a:t>Klik for at redigere i masteren</a:t>
            </a:r>
            <a:endParaRPr lang="da-DK" dirty="0"/>
          </a:p>
        </p:txBody>
      </p:sp>
      <p:sp>
        <p:nvSpPr>
          <p:cNvPr id="3" name="Pladsholder til indhold 2"/>
          <p:cNvSpPr>
            <a:spLocks noGrp="1"/>
          </p:cNvSpPr>
          <p:nvPr>
            <p:ph idx="1"/>
          </p:nvPr>
        </p:nvSpPr>
        <p:spPr>
          <a:xfrm>
            <a:off x="1560259" y="2190308"/>
            <a:ext cx="9072299" cy="3997840"/>
          </a:xfrm>
        </p:spPr>
        <p:txBody>
          <a:body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654955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31133" y="4370190"/>
            <a:ext cx="10363200" cy="1529818"/>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931133" y="287000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76529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1454727"/>
            <a:ext cx="10972800" cy="4224578"/>
          </a:xfrm>
          <a:prstGeom prst="rect">
            <a:avLst/>
          </a:prstGeo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7601092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1560259" y="1360968"/>
            <a:ext cx="9072299" cy="956930"/>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1224743" y="2615610"/>
            <a:ext cx="4644429" cy="36103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358270" y="2615610"/>
            <a:ext cx="4609804" cy="36103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374382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1871330" y="1135193"/>
            <a:ext cx="8442251" cy="978196"/>
          </a:xfrm>
        </p:spPr>
        <p:txBody>
          <a:bodyPr/>
          <a:lstStyle>
            <a:lvl1pPr algn="ctr">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1027718" y="2211572"/>
            <a:ext cx="4890922" cy="7868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1027718" y="3168502"/>
            <a:ext cx="4890922" cy="27504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271344" y="2211572"/>
            <a:ext cx="4892842" cy="7868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6271344" y="3168502"/>
            <a:ext cx="4892842" cy="27504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34C34527-0A1A-5B4C-8A46-75D52DC75ABD}"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1440004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3678865"/>
            <a:ext cx="10972800" cy="1020726"/>
          </a:xfrm>
        </p:spPr>
        <p:txBody>
          <a:bodyPr/>
          <a:lstStyle/>
          <a:p>
            <a:r>
              <a:rPr lang="da-DK" dirty="0"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900375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82068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215907" y="1190846"/>
            <a:ext cx="9246530" cy="729663"/>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5507664" y="2163591"/>
            <a:ext cx="5451775" cy="40032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1215907" y="2163591"/>
            <a:ext cx="3819192" cy="39496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31421407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5507665"/>
            <a:ext cx="7315200" cy="313268"/>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389717" y="1148315"/>
            <a:ext cx="7315200" cy="42275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952728"/>
            <a:ext cx="7315200" cy="3204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a:p>
        </p:txBody>
      </p:sp>
    </p:spTree>
    <p:extLst>
      <p:ext uri="{BB962C8B-B14F-4D97-AF65-F5344CB8AC3E}">
        <p14:creationId xmlns:p14="http://schemas.microsoft.com/office/powerpoint/2010/main" val="273293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1190846" y="2870790"/>
            <a:ext cx="9768593" cy="1317763"/>
          </a:xfrm>
        </p:spPr>
        <p:txBody>
          <a:bodyPr/>
          <a:lstStyle>
            <a:lvl1pPr algn="l">
              <a:defRPr/>
            </a:lvl1pPr>
          </a:lstStyle>
          <a:p>
            <a:r>
              <a:rPr lang="da-DK" dirty="0" smtClean="0"/>
              <a:t>Klik for at redigere i masteren</a:t>
            </a:r>
            <a:endParaRPr lang="da-DK" dirty="0"/>
          </a:p>
        </p:txBody>
      </p:sp>
      <p:sp>
        <p:nvSpPr>
          <p:cNvPr id="3" name="Undertitel 2"/>
          <p:cNvSpPr>
            <a:spLocks noGrp="1"/>
          </p:cNvSpPr>
          <p:nvPr>
            <p:ph type="subTitle" idx="1"/>
          </p:nvPr>
        </p:nvSpPr>
        <p:spPr>
          <a:xfrm>
            <a:off x="1190846" y="4188530"/>
            <a:ext cx="9768594" cy="138293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261018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0" y="1594884"/>
            <a:ext cx="10972800" cy="659218"/>
          </a:xfrm>
        </p:spPr>
        <p:txBody>
          <a:bodyPr/>
          <a:lstStyle/>
          <a:p>
            <a:r>
              <a:rPr lang="da-DK" smtClean="0"/>
              <a:t>Klik for at redigere i masteren</a:t>
            </a:r>
            <a:endParaRPr lang="da-DK"/>
          </a:p>
        </p:txBody>
      </p:sp>
      <p:sp>
        <p:nvSpPr>
          <p:cNvPr id="3" name="Pladsholder til indhold 2"/>
          <p:cNvSpPr>
            <a:spLocks noGrp="1"/>
          </p:cNvSpPr>
          <p:nvPr>
            <p:ph idx="1"/>
          </p:nvPr>
        </p:nvSpPr>
        <p:spPr>
          <a:xfrm>
            <a:off x="609600" y="2445488"/>
            <a:ext cx="10972800" cy="3742661"/>
          </a:xfrm>
        </p:spPr>
        <p:txBody>
          <a:body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ext uri="{BB962C8B-B14F-4D97-AF65-F5344CB8AC3E}">
        <p14:creationId xmlns:p14="http://schemas.microsoft.com/office/powerpoint/2010/main" val="3153919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231758"/>
            <a:ext cx="10363200" cy="1297173"/>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963084" y="2906713"/>
            <a:ext cx="10363200" cy="132504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ext uri="{BB962C8B-B14F-4D97-AF65-F5344CB8AC3E}">
        <p14:creationId xmlns:p14="http://schemas.microsoft.com/office/powerpoint/2010/main" val="319032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781967"/>
            <a:ext cx="10363200" cy="670972"/>
          </a:xfrm>
        </p:spPr>
        <p:txBody>
          <a:bodyPr anchor="t"/>
          <a:lstStyle>
            <a:lvl1pPr algn="l">
              <a:defRPr sz="40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963084" y="4134957"/>
            <a:ext cx="10363200" cy="47926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132920793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1446029"/>
            <a:ext cx="10972800" cy="723013"/>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609600" y="2339164"/>
            <a:ext cx="5384800" cy="38489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197600" y="2339163"/>
            <a:ext cx="5384800" cy="38489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3274112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05786"/>
            <a:ext cx="10972800" cy="764365"/>
          </a:xfrm>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609600" y="203381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2801876"/>
            <a:ext cx="5386917" cy="33908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193368" y="203381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6193368" y="2801876"/>
            <a:ext cx="5389033" cy="33908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4E0957DF-5698-AC46-BEC9-5F40BACC9E0B}"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3224110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211572"/>
            <a:ext cx="10972800" cy="1339702"/>
          </a:xfrm>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4E0957DF-5698-AC46-BEC9-5F40BACC9E0B}"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3582479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E0957DF-5698-AC46-BEC9-5F40BACC9E0B}"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505392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1212112"/>
            <a:ext cx="4011084" cy="1220164"/>
          </a:xfrm>
        </p:spPr>
        <p:txBody>
          <a:bodyPr anchor="b"/>
          <a:lstStyle>
            <a:lvl1pPr algn="l">
              <a:defRPr sz="2000" b="1"/>
            </a:lvl1pPr>
          </a:lstStyle>
          <a:p>
            <a:r>
              <a:rPr lang="da-DK" dirty="0" smtClean="0"/>
              <a:t>Klik for at redigere i masteren</a:t>
            </a:r>
            <a:endParaRPr lang="da-DK" dirty="0"/>
          </a:p>
        </p:txBody>
      </p:sp>
      <p:sp>
        <p:nvSpPr>
          <p:cNvPr id="3" name="Pladsholder til indhold 2"/>
          <p:cNvSpPr>
            <a:spLocks noGrp="1"/>
          </p:cNvSpPr>
          <p:nvPr>
            <p:ph idx="1"/>
          </p:nvPr>
        </p:nvSpPr>
        <p:spPr>
          <a:xfrm>
            <a:off x="4766733" y="1212112"/>
            <a:ext cx="6815667" cy="49122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609601" y="2636875"/>
            <a:ext cx="4011084" cy="3434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62601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809222" y="5275336"/>
            <a:ext cx="8566206" cy="566738"/>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807535" y="1552352"/>
            <a:ext cx="8591108" cy="35932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809222" y="5915097"/>
            <a:ext cx="8566206" cy="311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ext uri="{BB962C8B-B14F-4D97-AF65-F5344CB8AC3E}">
        <p14:creationId xmlns:p14="http://schemas.microsoft.com/office/powerpoint/2010/main" val="1204857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3551275"/>
            <a:ext cx="10972800" cy="1297172"/>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902535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09600" y="2130426"/>
            <a:ext cx="10979888"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609600" y="3886200"/>
            <a:ext cx="10979888" cy="1387549"/>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5C182A7B-CD54-2C48-A1E3-D8D099BD952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C182A7B-CD54-2C48-A1E3-D8D099BD952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024131"/>
            <a:ext cx="103632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963084" y="252394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5C182A7B-CD54-2C48-A1E3-D8D099BD952D}"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1468388"/>
            <a:ext cx="10972800" cy="816654"/>
          </a:xfrm>
        </p:spPr>
        <p:txBody>
          <a:bodyPr/>
          <a:lstStyle/>
          <a:p>
            <a:r>
              <a:rPr lang="da-DK" dirty="0" smtClean="0"/>
              <a:t>Klik for at redere i masteren</a:t>
            </a:r>
            <a:endParaRPr lang="da-DK" dirty="0"/>
          </a:p>
        </p:txBody>
      </p:sp>
      <p:sp>
        <p:nvSpPr>
          <p:cNvPr id="3" name="Pladsholder til indhold 2"/>
          <p:cNvSpPr>
            <a:spLocks noGrp="1"/>
          </p:cNvSpPr>
          <p:nvPr>
            <p:ph sz="half" idx="1"/>
          </p:nvPr>
        </p:nvSpPr>
        <p:spPr>
          <a:xfrm>
            <a:off x="609600" y="2701636"/>
            <a:ext cx="5384800" cy="32003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6197600" y="2701638"/>
            <a:ext cx="5384800" cy="320039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Date Placeholder 4"/>
          <p:cNvSpPr>
            <a:spLocks noGrp="1"/>
          </p:cNvSpPr>
          <p:nvPr>
            <p:ph type="dt" sz="half" idx="10"/>
          </p:nvPr>
        </p:nvSpPr>
        <p:spPr/>
        <p:txBody>
          <a:bodyPr/>
          <a:lstStyle/>
          <a:p>
            <a:fld id="{34C34527-0A1A-5B4C-8A46-75D52DC75ABD}" type="datetimeFigureOut">
              <a:rPr lang="da-DK" smtClean="0"/>
              <a:pPr/>
              <a:t>01-02-2018</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17688926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1382233"/>
            <a:ext cx="10972800" cy="893133"/>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609600" y="2530549"/>
            <a:ext cx="5384800" cy="28707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97600" y="2530549"/>
            <a:ext cx="5384800" cy="28707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5C182A7B-CD54-2C48-A1E3-D8D099BD952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446028"/>
            <a:ext cx="10972800" cy="809994"/>
          </a:xfrm>
        </p:spPr>
        <p:txBody>
          <a:bodyPr/>
          <a:lstStyle>
            <a:lvl1pPr algn="ctr">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364341"/>
            <a:ext cx="5386917" cy="6612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3211033"/>
            <a:ext cx="5386917" cy="2190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93368" y="2364341"/>
            <a:ext cx="5389033" cy="6612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6193368" y="3211033"/>
            <a:ext cx="5389033" cy="21903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C182A7B-CD54-2C48-A1E3-D8D099BD952D}"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1977656"/>
            <a:ext cx="10972800" cy="1084522"/>
          </a:xfrm>
        </p:spPr>
        <p:txBody>
          <a:bodyPr/>
          <a:lstStyle>
            <a:lvl1pPr algn="ctr">
              <a:defRPr/>
            </a:lvl1pPr>
          </a:lstStyle>
          <a:p>
            <a:r>
              <a:rPr lang="da-DK" dirty="0" smtClean="0"/>
              <a:t>Klik for at redigere i masteren</a:t>
            </a:r>
            <a:endParaRPr lang="da-DK" dirty="0"/>
          </a:p>
        </p:txBody>
      </p:sp>
      <p:sp>
        <p:nvSpPr>
          <p:cNvPr id="3" name="Pladsholder til dato 2"/>
          <p:cNvSpPr>
            <a:spLocks noGrp="1"/>
          </p:cNvSpPr>
          <p:nvPr>
            <p:ph type="dt" sz="half" idx="10"/>
          </p:nvPr>
        </p:nvSpPr>
        <p:spPr/>
        <p:txBody>
          <a:bodyPr/>
          <a:lstStyle/>
          <a:p>
            <a:fld id="{5C182A7B-CD54-2C48-A1E3-D8D099BD952D}"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C182A7B-CD54-2C48-A1E3-D8D099BD952D}"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1552352"/>
            <a:ext cx="4011084" cy="756718"/>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4766733" y="1552352"/>
            <a:ext cx="6815667" cy="39127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609601" y="2509284"/>
            <a:ext cx="4011084" cy="2955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5C182A7B-CD54-2C48-A1E3-D8D099BD952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238402" y="5273749"/>
            <a:ext cx="7713672" cy="504841"/>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238401" y="1190847"/>
            <a:ext cx="7713674" cy="4009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238402" y="5851801"/>
            <a:ext cx="7713672" cy="4313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5C182A7B-CD54-2C48-A1E3-D8D099BD952D}"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0A0F5D0-14E5-1F45-8CAA-2C92C5D54D92}" type="slidenum">
              <a:rPr lang="da-DK" smtClean="0"/>
              <a:t>‹nr.›</a:t>
            </a:fld>
            <a:endParaRPr lang="da-DK"/>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61781"/>
            <a:ext cx="10972800"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73449" y="1978898"/>
            <a:ext cx="10603388" cy="891652"/>
          </a:xfrm>
        </p:spPr>
        <p:txBody>
          <a:bodyPr/>
          <a:lstStyle>
            <a:lvl1pPr algn="l">
              <a:defRPr/>
            </a:lvl1pPr>
          </a:lstStyle>
          <a:p>
            <a:r>
              <a:rPr lang="da-DK" dirty="0" smtClean="0"/>
              <a:t>Klik for at redigere i masteren</a:t>
            </a:r>
            <a:endParaRPr lang="da-DK" dirty="0"/>
          </a:p>
        </p:txBody>
      </p:sp>
      <p:sp>
        <p:nvSpPr>
          <p:cNvPr id="3" name="Undertitel 2"/>
          <p:cNvSpPr>
            <a:spLocks noGrp="1"/>
          </p:cNvSpPr>
          <p:nvPr>
            <p:ph type="subTitle" idx="1"/>
          </p:nvPr>
        </p:nvSpPr>
        <p:spPr>
          <a:xfrm>
            <a:off x="773449" y="2870550"/>
            <a:ext cx="10603388" cy="297735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for at redigere undertiteltypografien i masteren</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772633" y="1254643"/>
            <a:ext cx="10646734" cy="999460"/>
          </a:xfrm>
        </p:spPr>
        <p:txBody>
          <a:bodyPr/>
          <a:lstStyle/>
          <a:p>
            <a:r>
              <a:rPr lang="da-DK" smtClean="0"/>
              <a:t>Klik for at redigere i masteren</a:t>
            </a:r>
            <a:endParaRPr lang="da-DK"/>
          </a:p>
        </p:txBody>
      </p:sp>
      <p:sp>
        <p:nvSpPr>
          <p:cNvPr id="3" name="Pladsholder til indhold 2"/>
          <p:cNvSpPr>
            <a:spLocks noGrp="1"/>
          </p:cNvSpPr>
          <p:nvPr>
            <p:ph idx="1"/>
          </p:nvPr>
        </p:nvSpPr>
        <p:spPr>
          <a:xfrm>
            <a:off x="772633" y="2445488"/>
            <a:ext cx="10646734" cy="3742661"/>
          </a:xfrm>
        </p:spPr>
        <p:txBody>
          <a:bodyPr/>
          <a:lstStyle/>
          <a:p>
            <a:pPr lvl="0"/>
            <a:r>
              <a:rPr lang="da-DK"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42410" y="4343106"/>
            <a:ext cx="10676958" cy="1362075"/>
          </a:xfrm>
        </p:spPr>
        <p:txBody>
          <a:bodyPr anchor="t"/>
          <a:lstStyle>
            <a:lvl1pPr algn="l">
              <a:defRPr sz="4000" b="1" cap="all"/>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742410" y="2842918"/>
            <a:ext cx="1067695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redigere teksttypografierne i masteren</a:t>
            </a:r>
          </a:p>
        </p:txBody>
      </p:sp>
      <p:sp>
        <p:nvSpPr>
          <p:cNvPr id="4" name="Pladsholder til dato 3"/>
          <p:cNvSpPr>
            <a:spLocks noGrp="1"/>
          </p:cNvSpPr>
          <p:nvPr>
            <p:ph type="dt" sz="half" idx="10"/>
          </p:nvPr>
        </p:nvSpPr>
        <p:spPr/>
        <p:txBody>
          <a:bodyPr/>
          <a:lstStyle/>
          <a:p>
            <a:fld id="{4E0957DF-5698-AC46-BEC9-5F40BACC9E0B}" type="datetimeFigureOut">
              <a:rPr lang="da-DK" smtClean="0"/>
              <a:t>01-02-2018</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82C20AD3-9413-1040-A3E1-6F636B7CFBF4}" type="slidenum">
              <a:rPr lang="da-DK" smtClean="0"/>
              <a:t>‹nr.›</a:t>
            </a:fld>
            <a:endParaRPr lang="da-DK"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609600" y="1662545"/>
            <a:ext cx="5386917" cy="413095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indhold 5"/>
          <p:cNvSpPr>
            <a:spLocks noGrp="1"/>
          </p:cNvSpPr>
          <p:nvPr>
            <p:ph sz="quarter" idx="4"/>
          </p:nvPr>
        </p:nvSpPr>
        <p:spPr>
          <a:xfrm>
            <a:off x="6193368" y="1662544"/>
            <a:ext cx="5389033" cy="413095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22600016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772633" y="1252725"/>
            <a:ext cx="10646734" cy="873788"/>
          </a:xfrm>
        </p:spPr>
        <p:txBody>
          <a:bodyPr/>
          <a:lstStyle>
            <a:lvl1pPr algn="ctr">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772633" y="2294715"/>
            <a:ext cx="5058734" cy="38489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6360633" y="2294715"/>
            <a:ext cx="5058734" cy="38489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05786"/>
            <a:ext cx="10972800" cy="998281"/>
          </a:xfrm>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609600" y="226773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609600" y="3040912"/>
            <a:ext cx="5386917" cy="31517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6193368" y="226773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6193368" y="3040912"/>
            <a:ext cx="5389033" cy="31517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4E0957DF-5698-AC46-BEC9-5F40BACC9E0B}" type="datetimeFigureOut">
              <a:rPr lang="da-DK" smtClean="0"/>
              <a:t>01-02-2018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751367" y="2105246"/>
            <a:ext cx="10689266" cy="1212111"/>
          </a:xfrm>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4E0957DF-5698-AC46-BEC9-5F40BACC9E0B}" type="datetimeFigureOut">
              <a:rPr lang="da-DK" smtClean="0"/>
              <a:t>01-02-2018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E0957DF-5698-AC46-BEC9-5F40BACC9E0B}" type="datetimeFigureOut">
              <a:rPr lang="da-DK" smtClean="0"/>
              <a:t>01-02-2018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751842" y="1446028"/>
            <a:ext cx="3586243" cy="1055096"/>
          </a:xfrm>
        </p:spPr>
        <p:txBody>
          <a:bodyPr anchor="b"/>
          <a:lstStyle>
            <a:lvl1pPr algn="l">
              <a:defRPr sz="2000" b="1"/>
            </a:lvl1pPr>
          </a:lstStyle>
          <a:p>
            <a:r>
              <a:rPr lang="da-DK" dirty="0" smtClean="0"/>
              <a:t>Klik for at redigere i masteren</a:t>
            </a:r>
            <a:endParaRPr lang="da-DK" dirty="0"/>
          </a:p>
        </p:txBody>
      </p:sp>
      <p:sp>
        <p:nvSpPr>
          <p:cNvPr id="3" name="Pladsholder til indhold 2"/>
          <p:cNvSpPr>
            <a:spLocks noGrp="1"/>
          </p:cNvSpPr>
          <p:nvPr>
            <p:ph idx="1"/>
          </p:nvPr>
        </p:nvSpPr>
        <p:spPr>
          <a:xfrm>
            <a:off x="4912242" y="1446028"/>
            <a:ext cx="6485860" cy="4678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751841" y="2785729"/>
            <a:ext cx="3586243" cy="3286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587432" y="5171152"/>
            <a:ext cx="6919770" cy="566738"/>
          </a:xfrm>
        </p:spPr>
        <p:txBody>
          <a:bodyPr anchor="b"/>
          <a:lstStyle>
            <a:lvl1pPr algn="l">
              <a:defRPr sz="2000" b="1"/>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2588007" y="1341844"/>
            <a:ext cx="6939886" cy="3699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587432" y="5810913"/>
            <a:ext cx="6919770" cy="311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p:txBody>
          <a:bodyPr/>
          <a:lstStyle/>
          <a:p>
            <a:fld id="{4E0957DF-5698-AC46-BEC9-5F40BACC9E0B}" type="datetimeFigureOut">
              <a:rPr lang="da-DK" smtClean="0"/>
              <a:t>01-02-2018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82C20AD3-9413-1040-A3E1-6F636B7CFBF4}" type="slidenum">
              <a:rPr lang="da-DK" smtClean="0"/>
              <a:t>‹nr.›</a:t>
            </a:fld>
            <a:endParaRPr lang="da-DK"/>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751367" y="4061781"/>
            <a:ext cx="10689266" cy="818555"/>
          </a:xfrm>
        </p:spPr>
        <p:txBody>
          <a:bodyPr/>
          <a:lstStyle/>
          <a:p>
            <a:r>
              <a:rPr lang="da-DK" smtClean="0"/>
              <a:t>Klik for at redigere i masteren</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3953947"/>
            <a:ext cx="10972800" cy="1437799"/>
          </a:xfrm>
        </p:spPr>
        <p:txBody>
          <a:bodyPr/>
          <a:lstStyle/>
          <a:p>
            <a:r>
              <a:rPr lang="da-DK" smtClean="0"/>
              <a:t>Klik for at redigere i master</a:t>
            </a:r>
            <a:endParaRPr lang="da-DK" dirty="0"/>
          </a:p>
        </p:txBody>
      </p:sp>
      <p:sp>
        <p:nvSpPr>
          <p:cNvPr id="3" name="Pladsholder til dato 2"/>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39342526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8172146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1845176"/>
            <a:ext cx="4629805" cy="710988"/>
          </a:xfrm>
        </p:spPr>
        <p:txBody>
          <a:bodyPr anchor="b"/>
          <a:lstStyle>
            <a:lvl1pPr algn="l">
              <a:defRPr sz="2000" b="1"/>
            </a:lvl1pPr>
          </a:lstStyle>
          <a:p>
            <a:r>
              <a:rPr lang="da-DK" smtClean="0"/>
              <a:t>Klik for at redigere i master</a:t>
            </a:r>
            <a:endParaRPr lang="da-DK" dirty="0"/>
          </a:p>
        </p:txBody>
      </p:sp>
      <p:sp>
        <p:nvSpPr>
          <p:cNvPr id="3" name="Pladsholder til indhold 2"/>
          <p:cNvSpPr>
            <a:spLocks noGrp="1"/>
          </p:cNvSpPr>
          <p:nvPr>
            <p:ph idx="1"/>
          </p:nvPr>
        </p:nvSpPr>
        <p:spPr>
          <a:xfrm>
            <a:off x="5510961" y="1845175"/>
            <a:ext cx="6071439" cy="389403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tekst 3"/>
          <p:cNvSpPr>
            <a:spLocks noGrp="1"/>
          </p:cNvSpPr>
          <p:nvPr>
            <p:ph type="body" sz="half" idx="2"/>
          </p:nvPr>
        </p:nvSpPr>
        <p:spPr>
          <a:xfrm>
            <a:off x="609600" y="2847109"/>
            <a:ext cx="4629805" cy="289210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34C34527-0A1A-5B4C-8A46-75D52DC75ABD}" type="datetimeFigureOut">
              <a:rPr lang="da-DK" smtClean="0"/>
              <a:t>01-02-2018</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22AB571A-6CA8-F048-86F2-B7C20741EFFC}" type="slidenum">
              <a:rPr lang="da-DK" smtClean="0"/>
              <a:t>‹nr.›</a:t>
            </a:fld>
            <a:endParaRPr lang="da-DK" dirty="0"/>
          </a:p>
        </p:txBody>
      </p:sp>
    </p:spTree>
    <p:extLst>
      <p:ext uri="{BB962C8B-B14F-4D97-AF65-F5344CB8AC3E}">
        <p14:creationId xmlns:p14="http://schemas.microsoft.com/office/powerpoint/2010/main" val="23457180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5.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6.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3886201"/>
            <a:ext cx="10972800" cy="1288472"/>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34C34527-0A1A-5B4C-8A46-75D52DC75ABD}" type="datetimeFigureOut">
              <a:rPr lang="da-DK" smtClean="0"/>
              <a:pPr/>
              <a:t>01-02-2018</a:t>
            </a:fld>
            <a:endParaRPr lang="da-DK" dirty="0"/>
          </a:p>
        </p:txBody>
      </p:sp>
      <p:sp>
        <p:nvSpPr>
          <p:cNvPr id="5" name="Pladsholder til sidefod 4"/>
          <p:cNvSpPr>
            <a:spLocks noGrp="1"/>
          </p:cNvSpPr>
          <p:nvPr>
            <p:ph type="ftr" sz="quarter" idx="3"/>
          </p:nvPr>
        </p:nvSpPr>
        <p:spPr>
          <a:xfrm>
            <a:off x="7580016" y="6356351"/>
            <a:ext cx="1940384"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20400" y="6356351"/>
            <a:ext cx="1439040"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369545967"/>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778" r:id="rId11"/>
    <p:sldLayoutId id="2147483681" r:id="rId12"/>
    <p:sldLayoutId id="2147483799" r:id="rId13"/>
    <p:sldLayoutId id="2147483800" r:id="rId14"/>
    <p:sldLayoutId id="2147483801" r:id="rId15"/>
    <p:sldLayoutId id="2147483836" r:id="rId1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1190846"/>
            <a:ext cx="10972800" cy="960689"/>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360428"/>
            <a:ext cx="10972800" cy="3510584"/>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9859E816-B22C-ED49-80F7-D7ABC0937860}" type="datetimeFigureOut">
              <a:rPr lang="da-DK" smtClean="0"/>
              <a:pPr/>
              <a:t>01-02-2018</a:t>
            </a:fld>
            <a:endParaRPr lang="da-DK" dirty="0"/>
          </a:p>
        </p:txBody>
      </p:sp>
      <p:sp>
        <p:nvSpPr>
          <p:cNvPr id="5" name="Pladsholder til sidefod 4"/>
          <p:cNvSpPr>
            <a:spLocks noGrp="1"/>
          </p:cNvSpPr>
          <p:nvPr>
            <p:ph type="ftr" sz="quarter" idx="3"/>
          </p:nvPr>
        </p:nvSpPr>
        <p:spPr>
          <a:xfrm>
            <a:off x="7459724" y="6356351"/>
            <a:ext cx="1924409"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440513" y="6356351"/>
            <a:ext cx="1439060"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C6A9FA05-431A-A647-AD25-A3EFE261315F}" type="slidenum">
              <a:rPr lang="da-DK" smtClean="0"/>
              <a:pPr/>
              <a:t>‹nr.›</a:t>
            </a:fld>
            <a:endParaRPr lang="da-DK" dirty="0"/>
          </a:p>
        </p:txBody>
      </p:sp>
    </p:spTree>
    <p:extLst>
      <p:ext uri="{BB962C8B-B14F-4D97-AF65-F5344CB8AC3E}">
        <p14:creationId xmlns:p14="http://schemas.microsoft.com/office/powerpoint/2010/main" val="9366658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79"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560259" y="1637414"/>
            <a:ext cx="9072299" cy="978196"/>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1560259" y="2849526"/>
            <a:ext cx="9072299" cy="3253562"/>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1560258" y="6356351"/>
            <a:ext cx="1894141"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34C34527-0A1A-5B4C-8A46-75D52DC75ABD}" type="datetimeFigureOut">
              <a:rPr lang="da-DK" smtClean="0"/>
              <a:pPr/>
              <a:t>01-02-2018</a:t>
            </a:fld>
            <a:endParaRPr lang="da-DK" dirty="0"/>
          </a:p>
        </p:txBody>
      </p:sp>
      <p:sp>
        <p:nvSpPr>
          <p:cNvPr id="5" name="Pladsholder til sidefod 4"/>
          <p:cNvSpPr>
            <a:spLocks noGrp="1"/>
          </p:cNvSpPr>
          <p:nvPr>
            <p:ph type="ftr" sz="quarter" idx="3"/>
          </p:nvPr>
        </p:nvSpPr>
        <p:spPr>
          <a:xfrm>
            <a:off x="7580016" y="6356351"/>
            <a:ext cx="1940384"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20400" y="6356351"/>
            <a:ext cx="1439040"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22AB571A-6CA8-F048-86F2-B7C20741EFFC}" type="slidenum">
              <a:rPr lang="da-DK" smtClean="0"/>
              <a:pPr/>
              <a:t>‹nr.›</a:t>
            </a:fld>
            <a:endParaRPr lang="da-DK" dirty="0"/>
          </a:p>
        </p:txBody>
      </p:sp>
    </p:spTree>
    <p:extLst>
      <p:ext uri="{BB962C8B-B14F-4D97-AF65-F5344CB8AC3E}">
        <p14:creationId xmlns:p14="http://schemas.microsoft.com/office/powerpoint/2010/main" val="213268252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81"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1339702"/>
            <a:ext cx="10972800" cy="893136"/>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573079"/>
            <a:ext cx="10972800" cy="3615070"/>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4E0957DF-5698-AC46-BEC9-5F40BACC9E0B}" type="datetimeFigureOut">
              <a:rPr lang="da-DK" smtClean="0"/>
              <a:pPr/>
              <a:t>01-02-2018</a:t>
            </a:fld>
            <a:endParaRPr lang="da-DK"/>
          </a:p>
        </p:txBody>
      </p:sp>
      <p:sp>
        <p:nvSpPr>
          <p:cNvPr id="5" name="Pladsholder til sidefod 4"/>
          <p:cNvSpPr>
            <a:spLocks noGrp="1"/>
          </p:cNvSpPr>
          <p:nvPr>
            <p:ph type="ftr" sz="quarter" idx="3"/>
          </p:nvPr>
        </p:nvSpPr>
        <p:spPr>
          <a:xfrm>
            <a:off x="7603484" y="6356351"/>
            <a:ext cx="1924409"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36374" y="6356351"/>
            <a:ext cx="1423065"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82C20AD3-9413-1040-A3E1-6F636B7CFBF4}" type="slidenum">
              <a:rPr lang="da-DK" smtClean="0"/>
              <a:pPr/>
              <a:t>‹nr.›</a:t>
            </a:fld>
            <a:endParaRPr lang="da-DK" dirty="0"/>
          </a:p>
        </p:txBody>
      </p:sp>
    </p:spTree>
    <p:extLst>
      <p:ext uri="{BB962C8B-B14F-4D97-AF65-F5344CB8AC3E}">
        <p14:creationId xmlns:p14="http://schemas.microsoft.com/office/powerpoint/2010/main" val="11535316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80"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1084521"/>
            <a:ext cx="10972800" cy="916319"/>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609600" y="2169043"/>
            <a:ext cx="10972800" cy="3402418"/>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5C182A7B-CD54-2C48-A1E3-D8D099BD952D}" type="datetimeFigureOut">
              <a:rPr lang="da-DK" smtClean="0"/>
              <a:pPr/>
              <a:t>01-02-2018</a:t>
            </a:fld>
            <a:endParaRPr lang="da-DK"/>
          </a:p>
        </p:txBody>
      </p:sp>
      <p:sp>
        <p:nvSpPr>
          <p:cNvPr id="5" name="Pladsholder til sidefod 4"/>
          <p:cNvSpPr>
            <a:spLocks noGrp="1"/>
          </p:cNvSpPr>
          <p:nvPr>
            <p:ph type="ftr" sz="quarter" idx="3"/>
          </p:nvPr>
        </p:nvSpPr>
        <p:spPr>
          <a:xfrm>
            <a:off x="7571536" y="6356351"/>
            <a:ext cx="1956357"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52347" y="6356351"/>
            <a:ext cx="1407092"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10A0F5D0-14E5-1F45-8CAA-2C92C5D54D92}" type="slidenum">
              <a:rPr lang="da-DK" smtClean="0"/>
              <a:pPr/>
              <a:t>‹nr.›</a:t>
            </a:fld>
            <a:endParaRPr lang="da-DK" dirty="0"/>
          </a:p>
        </p:txBody>
      </p:sp>
    </p:spTree>
    <p:extLst>
      <p:ext uri="{BB962C8B-B14F-4D97-AF65-F5344CB8AC3E}">
        <p14:creationId xmlns:p14="http://schemas.microsoft.com/office/powerpoint/2010/main" val="4821828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751367" y="1275908"/>
            <a:ext cx="10689266" cy="82934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751367" y="2296633"/>
            <a:ext cx="10689266" cy="3848986"/>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Book"/>
                <a:cs typeface="Avenir Book"/>
              </a:defRPr>
            </a:lvl1pPr>
          </a:lstStyle>
          <a:p>
            <a:fld id="{4E0957DF-5698-AC46-BEC9-5F40BACC9E0B}" type="datetimeFigureOut">
              <a:rPr lang="da-DK" smtClean="0"/>
              <a:pPr/>
              <a:t>01-02-2018</a:t>
            </a:fld>
            <a:endParaRPr lang="da-DK"/>
          </a:p>
        </p:txBody>
      </p:sp>
      <p:sp>
        <p:nvSpPr>
          <p:cNvPr id="5" name="Pladsholder til sidefod 4"/>
          <p:cNvSpPr>
            <a:spLocks noGrp="1"/>
          </p:cNvSpPr>
          <p:nvPr>
            <p:ph type="ftr" sz="quarter" idx="3"/>
          </p:nvPr>
        </p:nvSpPr>
        <p:spPr>
          <a:xfrm>
            <a:off x="7603484" y="6356351"/>
            <a:ext cx="1924409" cy="365125"/>
          </a:xfrm>
          <a:prstGeom prst="rect">
            <a:avLst/>
          </a:prstGeom>
        </p:spPr>
        <p:txBody>
          <a:bodyPr vert="horz" lIns="91440" tIns="45720" rIns="91440" bIns="45720" rtlCol="0" anchor="ctr"/>
          <a:lstStyle>
            <a:lvl1pPr algn="ctr">
              <a:defRPr sz="1200">
                <a:solidFill>
                  <a:schemeClr val="tx1">
                    <a:tint val="75000"/>
                  </a:schemeClr>
                </a:solidFill>
                <a:latin typeface="Avenir Book"/>
                <a:cs typeface="Avenir Book"/>
              </a:defRPr>
            </a:lvl1pPr>
          </a:lstStyle>
          <a:p>
            <a:endParaRPr lang="da-DK" dirty="0"/>
          </a:p>
        </p:txBody>
      </p:sp>
      <p:sp>
        <p:nvSpPr>
          <p:cNvPr id="6" name="Pladsholder til diasnummer 5"/>
          <p:cNvSpPr>
            <a:spLocks noGrp="1"/>
          </p:cNvSpPr>
          <p:nvPr>
            <p:ph type="sldNum" sz="quarter" idx="4"/>
          </p:nvPr>
        </p:nvSpPr>
        <p:spPr>
          <a:xfrm>
            <a:off x="9536374" y="6356351"/>
            <a:ext cx="1423065" cy="365125"/>
          </a:xfrm>
          <a:prstGeom prst="rect">
            <a:avLst/>
          </a:prstGeom>
        </p:spPr>
        <p:txBody>
          <a:bodyPr vert="horz" lIns="91440" tIns="45720" rIns="91440" bIns="45720" rtlCol="0" anchor="ctr"/>
          <a:lstStyle>
            <a:lvl1pPr algn="r">
              <a:defRPr sz="1200">
                <a:solidFill>
                  <a:schemeClr val="tx1">
                    <a:tint val="75000"/>
                  </a:schemeClr>
                </a:solidFill>
                <a:latin typeface="Avenir Book"/>
                <a:cs typeface="Avenir Book"/>
              </a:defRPr>
            </a:lvl1pPr>
          </a:lstStyle>
          <a:p>
            <a:fld id="{82C20AD3-9413-1040-A3E1-6F636B7CFBF4}" type="slidenum">
              <a:rPr lang="da-DK" smtClean="0"/>
              <a:pPr/>
              <a:t>‹nr.›</a:t>
            </a:fld>
            <a:endParaRPr lang="da-DK" dirty="0"/>
          </a:p>
        </p:txBody>
      </p:sp>
    </p:spTree>
    <p:extLst>
      <p:ext uri="{BB962C8B-B14F-4D97-AF65-F5344CB8AC3E}">
        <p14:creationId xmlns:p14="http://schemas.microsoft.com/office/powerpoint/2010/main" val="39622529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tx1"/>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tx1"/>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6400" y="1270956"/>
            <a:ext cx="10115550" cy="818555"/>
          </a:xfrm>
        </p:spPr>
        <p:txBody>
          <a:bodyPr>
            <a:normAutofit/>
          </a:bodyPr>
          <a:lstStyle/>
          <a:p>
            <a:r>
              <a:rPr lang="da-DK" sz="3800" b="1" dirty="0" smtClean="0">
                <a:solidFill>
                  <a:srgbClr val="002060"/>
                </a:solidFill>
              </a:rPr>
              <a:t>Metoden fælles </a:t>
            </a:r>
            <a:r>
              <a:rPr lang="da-DK" sz="3800" b="1" dirty="0">
                <a:solidFill>
                  <a:srgbClr val="002060"/>
                </a:solidFill>
              </a:rPr>
              <a:t>beslutningstagning</a:t>
            </a:r>
          </a:p>
        </p:txBody>
      </p:sp>
      <p:sp>
        <p:nvSpPr>
          <p:cNvPr id="4" name="Rektangel 3"/>
          <p:cNvSpPr/>
          <p:nvPr/>
        </p:nvSpPr>
        <p:spPr>
          <a:xfrm>
            <a:off x="1506582" y="2747780"/>
            <a:ext cx="8525691" cy="3416320"/>
          </a:xfrm>
          <a:prstGeom prst="rect">
            <a:avLst/>
          </a:prstGeom>
        </p:spPr>
        <p:txBody>
          <a:bodyPr wrap="square">
            <a:spAutoFit/>
          </a:bodyPr>
          <a:lstStyle/>
          <a:p>
            <a:pPr fontAlgn="base"/>
            <a:r>
              <a:rPr lang="da-DK" sz="2200" dirty="0">
                <a:solidFill>
                  <a:srgbClr val="002060"/>
                </a:solidFill>
                <a:latin typeface="Avenir Book"/>
                <a:cs typeface="Avenir Book"/>
              </a:rPr>
              <a:t>En metode, som inddrager patienten i vigtige beslutninger i </a:t>
            </a:r>
            <a:r>
              <a:rPr lang="da-DK" sz="2200" dirty="0" smtClean="0">
                <a:solidFill>
                  <a:srgbClr val="002060"/>
                </a:solidFill>
                <a:latin typeface="Avenir Book"/>
                <a:cs typeface="Avenir Book"/>
              </a:rPr>
              <a:t>forløbet:</a:t>
            </a:r>
            <a:endParaRPr lang="da-DK" sz="2200" dirty="0">
              <a:solidFill>
                <a:srgbClr val="002060"/>
              </a:solidFill>
              <a:latin typeface="Avenir Book"/>
              <a:cs typeface="Avenir Book"/>
            </a:endParaRPr>
          </a:p>
          <a:p>
            <a:pPr fontAlgn="base"/>
            <a:endParaRPr lang="da-DK" sz="2200" dirty="0">
              <a:solidFill>
                <a:srgbClr val="002060"/>
              </a:solidFill>
              <a:latin typeface="Avenir Book"/>
              <a:cs typeface="Avenir Book"/>
            </a:endParaRPr>
          </a:p>
          <a:p>
            <a:pPr fontAlgn="base"/>
            <a:r>
              <a:rPr lang="da-DK" sz="2200" dirty="0" smtClean="0">
                <a:solidFill>
                  <a:srgbClr val="C00000"/>
                </a:solidFill>
                <a:latin typeface="Avenir Book"/>
                <a:cs typeface="Avenir Book"/>
              </a:rPr>
              <a:t>Fire </a:t>
            </a:r>
            <a:r>
              <a:rPr lang="da-DK" sz="2200" dirty="0" smtClean="0">
                <a:solidFill>
                  <a:srgbClr val="C00000"/>
                </a:solidFill>
                <a:latin typeface="Avenir Book"/>
                <a:cs typeface="Avenir Book"/>
              </a:rPr>
              <a:t>principper</a:t>
            </a:r>
            <a:endParaRPr lang="da-DK" sz="2200" dirty="0">
              <a:solidFill>
                <a:srgbClr val="C00000"/>
              </a:solidFill>
              <a:latin typeface="Avenir Book"/>
              <a:cs typeface="Avenir Book"/>
            </a:endParaRPr>
          </a:p>
          <a:p>
            <a:pPr marL="342900" indent="-342900" fontAlgn="base">
              <a:buFont typeface="Arial" panose="020B0604020202020204" pitchFamily="34" charset="0"/>
              <a:buChar char="•"/>
            </a:pPr>
            <a:r>
              <a:rPr lang="da-DK" sz="2200" dirty="0">
                <a:solidFill>
                  <a:srgbClr val="002060"/>
                </a:solidFill>
                <a:latin typeface="Avenir Book"/>
                <a:cs typeface="Avenir Book"/>
              </a:rPr>
              <a:t>Både patient og behandler skal være aktivt involveret i beslutningstagningen.</a:t>
            </a:r>
          </a:p>
          <a:p>
            <a:pPr marL="342900" indent="-342900" fontAlgn="base">
              <a:buFont typeface="Arial" panose="020B0604020202020204" pitchFamily="34" charset="0"/>
              <a:buChar char="•"/>
            </a:pPr>
            <a:r>
              <a:rPr lang="da-DK" sz="2200" dirty="0">
                <a:solidFill>
                  <a:srgbClr val="002060"/>
                </a:solidFill>
                <a:latin typeface="Avenir Book"/>
                <a:cs typeface="Avenir Book"/>
              </a:rPr>
              <a:t>Begge parter skal dele deres viden.</a:t>
            </a:r>
          </a:p>
          <a:p>
            <a:pPr marL="342900" indent="-342900" fontAlgn="base">
              <a:buFont typeface="Arial" panose="020B0604020202020204" pitchFamily="34" charset="0"/>
              <a:buChar char="•"/>
            </a:pPr>
            <a:r>
              <a:rPr lang="da-DK" sz="2200" dirty="0">
                <a:solidFill>
                  <a:srgbClr val="002060"/>
                </a:solidFill>
                <a:latin typeface="Avenir Book"/>
                <a:cs typeface="Avenir Book"/>
              </a:rPr>
              <a:t>Begge parter skal dele deres præferencer.</a:t>
            </a:r>
          </a:p>
          <a:p>
            <a:pPr marL="342900" indent="-342900" fontAlgn="base">
              <a:buFont typeface="Arial" panose="020B0604020202020204" pitchFamily="34" charset="0"/>
              <a:buChar char="•"/>
            </a:pPr>
            <a:r>
              <a:rPr lang="da-DK" sz="2200" dirty="0">
                <a:solidFill>
                  <a:srgbClr val="002060"/>
                </a:solidFill>
                <a:latin typeface="Avenir Book"/>
                <a:cs typeface="Avenir Book"/>
              </a:rPr>
              <a:t>Parterne skal nå til enighed.</a:t>
            </a:r>
          </a:p>
          <a:p>
            <a:endParaRPr lang="da-DK" dirty="0"/>
          </a:p>
        </p:txBody>
      </p:sp>
    </p:spTree>
    <p:extLst>
      <p:ext uri="{BB962C8B-B14F-4D97-AF65-F5344CB8AC3E}">
        <p14:creationId xmlns:p14="http://schemas.microsoft.com/office/powerpoint/2010/main" val="231492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4" y="2303755"/>
            <a:ext cx="7025005" cy="3047756"/>
          </a:xfrm>
          <a:prstGeom prst="rect">
            <a:avLst/>
          </a:prstGeom>
        </p:spPr>
      </p:pic>
      <p:sp>
        <p:nvSpPr>
          <p:cNvPr id="4" name="Rektangel 3"/>
          <p:cNvSpPr/>
          <p:nvPr/>
        </p:nvSpPr>
        <p:spPr>
          <a:xfrm>
            <a:off x="2939259" y="1154277"/>
            <a:ext cx="5787162" cy="677108"/>
          </a:xfrm>
          <a:prstGeom prst="rect">
            <a:avLst/>
          </a:prstGeom>
        </p:spPr>
        <p:txBody>
          <a:bodyPr wrap="none">
            <a:spAutoFit/>
          </a:bodyPr>
          <a:lstStyle/>
          <a:p>
            <a:r>
              <a:rPr lang="da-DK" sz="3800" b="1" dirty="0">
                <a:solidFill>
                  <a:srgbClr val="002060"/>
                </a:solidFill>
                <a:latin typeface="Avenir Book"/>
                <a:ea typeface="+mj-ea"/>
                <a:cs typeface="Avenir Book"/>
              </a:rPr>
              <a:t>En systematisk </a:t>
            </a:r>
            <a:r>
              <a:rPr lang="da-DK" sz="3800" b="1" dirty="0" smtClean="0">
                <a:solidFill>
                  <a:srgbClr val="002060"/>
                </a:solidFill>
                <a:latin typeface="Avenir Book"/>
                <a:ea typeface="+mj-ea"/>
                <a:cs typeface="Avenir Book"/>
              </a:rPr>
              <a:t>dialog…</a:t>
            </a:r>
            <a:endParaRPr lang="da-DK" sz="3800" b="1" dirty="0">
              <a:solidFill>
                <a:srgbClr val="002060"/>
              </a:solidFill>
              <a:latin typeface="Avenir Book"/>
              <a:ea typeface="+mj-ea"/>
              <a:cs typeface="Avenir Book"/>
            </a:endParaRPr>
          </a:p>
        </p:txBody>
      </p:sp>
    </p:spTree>
    <p:extLst>
      <p:ext uri="{BB962C8B-B14F-4D97-AF65-F5344CB8AC3E}">
        <p14:creationId xmlns:p14="http://schemas.microsoft.com/office/powerpoint/2010/main" val="7494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52" y="1397859"/>
            <a:ext cx="11982914" cy="548640"/>
          </a:xfrm>
        </p:spPr>
        <p:txBody>
          <a:bodyPr>
            <a:noAutofit/>
          </a:bodyPr>
          <a:lstStyle/>
          <a:p>
            <a:r>
              <a:rPr lang="da-DK" sz="3800" b="1" dirty="0">
                <a:solidFill>
                  <a:srgbClr val="002060"/>
                </a:solidFill>
              </a:rPr>
              <a:t>Hvornår er </a:t>
            </a:r>
            <a:r>
              <a:rPr lang="da-DK" sz="3800" b="1" dirty="0" smtClean="0">
                <a:solidFill>
                  <a:srgbClr val="002060"/>
                </a:solidFill>
              </a:rPr>
              <a:t>fælles </a:t>
            </a:r>
            <a:r>
              <a:rPr lang="da-DK" sz="3800" b="1" dirty="0" smtClean="0">
                <a:solidFill>
                  <a:srgbClr val="002060"/>
                </a:solidFill>
              </a:rPr>
              <a:t>beslutningstagning en god ide?</a:t>
            </a:r>
            <a:endParaRPr lang="da-DK" sz="3800" b="1" dirty="0">
              <a:solidFill>
                <a:srgbClr val="002060"/>
              </a:solidFill>
            </a:endParaRPr>
          </a:p>
        </p:txBody>
      </p:sp>
      <p:sp>
        <p:nvSpPr>
          <p:cNvPr id="3" name="Pladsholder til indhold 2"/>
          <p:cNvSpPr>
            <a:spLocks noGrp="1"/>
          </p:cNvSpPr>
          <p:nvPr>
            <p:ph idx="1"/>
          </p:nvPr>
        </p:nvSpPr>
        <p:spPr>
          <a:xfrm>
            <a:off x="1737360" y="2751794"/>
            <a:ext cx="5333216" cy="2979669"/>
          </a:xfrm>
        </p:spPr>
        <p:txBody>
          <a:bodyPr>
            <a:normAutofit/>
          </a:bodyPr>
          <a:lstStyle/>
          <a:p>
            <a:pPr marL="0" indent="0">
              <a:buNone/>
            </a:pPr>
            <a:r>
              <a:rPr lang="da-DK" sz="2200" dirty="0">
                <a:solidFill>
                  <a:srgbClr val="002060"/>
                </a:solidFill>
              </a:rPr>
              <a:t>Ved præferencefølsomme valg:</a:t>
            </a:r>
          </a:p>
          <a:p>
            <a:endParaRPr lang="da-DK" sz="2200" dirty="0">
              <a:solidFill>
                <a:srgbClr val="002060"/>
              </a:solidFill>
            </a:endParaRPr>
          </a:p>
          <a:p>
            <a:pPr>
              <a:buFont typeface="Arial" panose="020B0604020202020204" pitchFamily="34" charset="0"/>
              <a:buChar char="•"/>
            </a:pPr>
            <a:r>
              <a:rPr lang="da-DK" sz="2200" dirty="0">
                <a:solidFill>
                  <a:srgbClr val="002060"/>
                </a:solidFill>
              </a:rPr>
              <a:t>Når der findes flere muligheder</a:t>
            </a:r>
          </a:p>
          <a:p>
            <a:pPr>
              <a:buFont typeface="Arial" panose="020B0604020202020204" pitchFamily="34" charset="0"/>
              <a:buChar char="•"/>
            </a:pPr>
            <a:r>
              <a:rPr lang="da-DK" sz="2200" dirty="0">
                <a:solidFill>
                  <a:srgbClr val="002060"/>
                </a:solidFill>
              </a:rPr>
              <a:t>Når evidensen er uklar</a:t>
            </a:r>
          </a:p>
          <a:p>
            <a:pPr>
              <a:buFont typeface="Arial" panose="020B0604020202020204" pitchFamily="34" charset="0"/>
              <a:buChar char="•"/>
            </a:pPr>
            <a:r>
              <a:rPr lang="da-DK" sz="2200" dirty="0">
                <a:solidFill>
                  <a:srgbClr val="002060"/>
                </a:solidFill>
              </a:rPr>
              <a:t>Når man ikke kender patientens præferencer</a:t>
            </a:r>
          </a:p>
        </p:txBody>
      </p:sp>
      <p:pic>
        <p:nvPicPr>
          <p:cNvPr id="4098" name="Picture 2" descr="https://tedcdnpi-a.akamaihd.net/r/tedcdnpf-a.akamaihd.net/images/playlists/choices.jpg?quality=89&amp;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6" y="2912270"/>
            <a:ext cx="2269159" cy="226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15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skilt, udendørs, grøn&#10;&#10;Beskrivelse, der er oprettet med meget høj sikkerhed">
            <a:extLst>
              <a:ext uri="{FF2B5EF4-FFF2-40B4-BE49-F238E27FC236}">
                <a16:creationId xmlns:a16="http://schemas.microsoft.com/office/drawing/2014/main" xmlns="" id="{D2713693-1D92-4A90-A863-25330A3B1F12}"/>
              </a:ext>
            </a:extLst>
          </p:cNvPr>
          <p:cNvPicPr>
            <a:picLocks noChangeAspect="1"/>
          </p:cNvPicPr>
          <p:nvPr/>
        </p:nvPicPr>
        <p:blipFill>
          <a:blip r:embed="rId3"/>
          <a:stretch>
            <a:fillRect/>
          </a:stretch>
        </p:blipFill>
        <p:spPr>
          <a:xfrm>
            <a:off x="1013876" y="2947737"/>
            <a:ext cx="3020899" cy="2614863"/>
          </a:xfrm>
          <a:prstGeom prst="rect">
            <a:avLst/>
          </a:prstGeom>
          <a:effectLst/>
        </p:spPr>
      </p:pic>
      <p:sp>
        <p:nvSpPr>
          <p:cNvPr id="2" name="Titel 1">
            <a:extLst>
              <a:ext uri="{FF2B5EF4-FFF2-40B4-BE49-F238E27FC236}">
                <a16:creationId xmlns:a16="http://schemas.microsoft.com/office/drawing/2014/main" xmlns="" id="{8B58F793-9AB7-47B6-B609-8D613CADC2DF}"/>
              </a:ext>
            </a:extLst>
          </p:cNvPr>
          <p:cNvSpPr>
            <a:spLocks noGrp="1"/>
          </p:cNvSpPr>
          <p:nvPr>
            <p:ph type="title"/>
          </p:nvPr>
        </p:nvSpPr>
        <p:spPr>
          <a:xfrm>
            <a:off x="4429125" y="1433384"/>
            <a:ext cx="6491036" cy="872486"/>
          </a:xfrm>
        </p:spPr>
        <p:txBody>
          <a:bodyPr vert="horz" lIns="91440" tIns="45720" rIns="91440" bIns="45720" rtlCol="0" anchor="ctr">
            <a:noAutofit/>
          </a:bodyPr>
          <a:lstStyle/>
          <a:p>
            <a:r>
              <a:rPr lang="da-DK" sz="3800" dirty="0" smtClean="0">
                <a:solidFill>
                  <a:srgbClr val="002060"/>
                </a:solidFill>
              </a:rPr>
              <a:t>Eksempler på beslutninger</a:t>
            </a:r>
            <a:endParaRPr lang="da-DK" sz="3800" dirty="0">
              <a:solidFill>
                <a:srgbClr val="002060"/>
              </a:solidFill>
            </a:endParaRPr>
          </a:p>
        </p:txBody>
      </p:sp>
      <p:sp>
        <p:nvSpPr>
          <p:cNvPr id="5" name="Pladsholder til tekst 4">
            <a:extLst>
              <a:ext uri="{FF2B5EF4-FFF2-40B4-BE49-F238E27FC236}">
                <a16:creationId xmlns:a16="http://schemas.microsoft.com/office/drawing/2014/main" xmlns="" id="{02FD65E4-122F-4F43-9E33-C3C066EF728B}"/>
              </a:ext>
            </a:extLst>
          </p:cNvPr>
          <p:cNvSpPr>
            <a:spLocks noGrp="1"/>
          </p:cNvSpPr>
          <p:nvPr>
            <p:ph type="body" sz="half" idx="2"/>
          </p:nvPr>
        </p:nvSpPr>
        <p:spPr>
          <a:xfrm>
            <a:off x="4542509" y="2438401"/>
            <a:ext cx="6630316" cy="3785419"/>
          </a:xfrm>
        </p:spPr>
        <p:txBody>
          <a:bodyPr vert="horz" lIns="91440" tIns="45720" rIns="91440" bIns="45720" rtlCol="0">
            <a:normAutofit/>
          </a:bodyPr>
          <a:lstStyle/>
          <a:p>
            <a:pPr indent="-228600">
              <a:buFont typeface="Arial" panose="020B0604020202020204" pitchFamily="34" charset="0"/>
              <a:buChar char="•"/>
            </a:pPr>
            <a:endParaRPr lang="en-US" sz="2400" dirty="0"/>
          </a:p>
          <a:p>
            <a:pPr marL="342900" indent="-342900">
              <a:buFont typeface="Arial" panose="020B0604020202020204" pitchFamily="34" charset="0"/>
              <a:buChar char="•"/>
            </a:pPr>
            <a:r>
              <a:rPr lang="da-DK" sz="2200" dirty="0" smtClean="0">
                <a:solidFill>
                  <a:srgbClr val="002060"/>
                </a:solidFill>
              </a:rPr>
              <a:t>Valg mellem forskellige behandlingstilbud</a:t>
            </a:r>
          </a:p>
          <a:p>
            <a:pPr indent="-228600">
              <a:buFont typeface="Arial" panose="020B0604020202020204" pitchFamily="34" charset="0"/>
              <a:buChar char="•"/>
            </a:pPr>
            <a:endParaRPr lang="da-DK" sz="2200" dirty="0" smtClean="0">
              <a:solidFill>
                <a:srgbClr val="002060"/>
              </a:solidFill>
            </a:endParaRPr>
          </a:p>
          <a:p>
            <a:pPr marL="342900" indent="-342900">
              <a:buFont typeface="Arial" panose="020B0604020202020204" pitchFamily="34" charset="0"/>
              <a:buChar char="•"/>
            </a:pPr>
            <a:r>
              <a:rPr lang="da-DK" sz="2200" dirty="0" smtClean="0">
                <a:solidFill>
                  <a:srgbClr val="002060"/>
                </a:solidFill>
              </a:rPr>
              <a:t>Valg mellem behandling eller ikke behandling</a:t>
            </a:r>
          </a:p>
          <a:p>
            <a:pPr indent="-228600">
              <a:buFont typeface="Arial" panose="020B0604020202020204" pitchFamily="34" charset="0"/>
              <a:buChar char="•"/>
            </a:pPr>
            <a:endParaRPr lang="da-DK" sz="2200" dirty="0" smtClean="0">
              <a:solidFill>
                <a:srgbClr val="002060"/>
              </a:solidFill>
            </a:endParaRPr>
          </a:p>
          <a:p>
            <a:pPr marL="342900" indent="-342900">
              <a:buFont typeface="Arial" panose="020B0604020202020204" pitchFamily="34" charset="0"/>
              <a:buChar char="•"/>
            </a:pPr>
            <a:r>
              <a:rPr lang="da-DK" sz="2200" dirty="0" smtClean="0">
                <a:solidFill>
                  <a:srgbClr val="002060"/>
                </a:solidFill>
              </a:rPr>
              <a:t>Valg mellem tilbud med øget brugerstyring eller vanlig behandling</a:t>
            </a:r>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187011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1682" y="1096962"/>
            <a:ext cx="10972800" cy="1288472"/>
          </a:xfrm>
        </p:spPr>
        <p:txBody>
          <a:bodyPr>
            <a:normAutofit/>
          </a:bodyPr>
          <a:lstStyle/>
          <a:p>
            <a:r>
              <a:rPr lang="da-DK" sz="3800" b="1" dirty="0" smtClean="0">
                <a:solidFill>
                  <a:srgbClr val="002060"/>
                </a:solidFill>
              </a:rPr>
              <a:t>Hvad er beslutningsstøtteværktøjer?</a:t>
            </a:r>
            <a:endParaRPr lang="da-DK" sz="3800" b="1" dirty="0">
              <a:solidFill>
                <a:srgbClr val="002060"/>
              </a:solidFill>
            </a:endParaRPr>
          </a:p>
        </p:txBody>
      </p:sp>
      <p:pic>
        <p:nvPicPr>
          <p:cNvPr id="7" name="Billede 6"/>
          <p:cNvPicPr>
            <a:picLocks noChangeAspect="1"/>
          </p:cNvPicPr>
          <p:nvPr/>
        </p:nvPicPr>
        <p:blipFill rotWithShape="1">
          <a:blip r:embed="rId3" cstate="print"/>
          <a:srcRect l="24013" t="36700" r="40156" b="31100"/>
          <a:stretch/>
        </p:blipFill>
        <p:spPr>
          <a:xfrm>
            <a:off x="7147869" y="2957214"/>
            <a:ext cx="4836613" cy="2444881"/>
          </a:xfrm>
          <a:prstGeom prst="rect">
            <a:avLst/>
          </a:prstGeom>
        </p:spPr>
      </p:pic>
      <p:sp>
        <p:nvSpPr>
          <p:cNvPr id="3" name="Rektangel 2"/>
          <p:cNvSpPr/>
          <p:nvPr/>
        </p:nvSpPr>
        <p:spPr>
          <a:xfrm>
            <a:off x="444138" y="2385434"/>
            <a:ext cx="6061166" cy="3816429"/>
          </a:xfrm>
          <a:prstGeom prst="rect">
            <a:avLst/>
          </a:prstGeom>
        </p:spPr>
        <p:txBody>
          <a:bodyPr wrap="square">
            <a:spAutoFit/>
          </a:bodyPr>
          <a:lstStyle/>
          <a:p>
            <a:r>
              <a:rPr lang="da-DK" sz="2200" dirty="0" smtClean="0">
                <a:solidFill>
                  <a:srgbClr val="002060"/>
                </a:solidFill>
                <a:latin typeface="Avenir Book"/>
              </a:rPr>
              <a:t>Værktøjer der anvendes som del af </a:t>
            </a:r>
            <a:r>
              <a:rPr lang="da-DK" sz="2200" b="1" dirty="0" smtClean="0">
                <a:solidFill>
                  <a:srgbClr val="002060"/>
                </a:solidFill>
                <a:latin typeface="Avenir Book"/>
              </a:rPr>
              <a:t>metoden</a:t>
            </a:r>
            <a:r>
              <a:rPr lang="en-GB" sz="2200" b="1" dirty="0" smtClean="0">
                <a:solidFill>
                  <a:srgbClr val="002060"/>
                </a:solidFill>
                <a:latin typeface="Avenir Book"/>
              </a:rPr>
              <a:t> </a:t>
            </a:r>
            <a:r>
              <a:rPr lang="da-DK" sz="2200" b="1" dirty="0" smtClean="0">
                <a:solidFill>
                  <a:srgbClr val="002060"/>
                </a:solidFill>
                <a:latin typeface="Avenir Book"/>
              </a:rPr>
              <a:t>fælles beslutningstagning</a:t>
            </a:r>
          </a:p>
          <a:p>
            <a:endParaRPr lang="da-DK" sz="2200" dirty="0" smtClean="0">
              <a:solidFill>
                <a:srgbClr val="002060"/>
              </a:solidFill>
              <a:latin typeface="Avenir Book"/>
            </a:endParaRPr>
          </a:p>
          <a:p>
            <a:r>
              <a:rPr lang="da-DK" sz="2200" dirty="0" smtClean="0">
                <a:solidFill>
                  <a:srgbClr val="002060"/>
                </a:solidFill>
                <a:latin typeface="Avenir Book"/>
              </a:rPr>
              <a:t>Værktøjer der understøtter </a:t>
            </a:r>
            <a:r>
              <a:rPr lang="da-DK" sz="2200" b="1" dirty="0" smtClean="0">
                <a:solidFill>
                  <a:srgbClr val="002060"/>
                </a:solidFill>
                <a:latin typeface="Avenir Book"/>
              </a:rPr>
              <a:t>patientens aktive deltagelse</a:t>
            </a:r>
            <a:r>
              <a:rPr lang="da-DK" sz="2200" dirty="0" smtClean="0">
                <a:solidFill>
                  <a:srgbClr val="002060"/>
                </a:solidFill>
                <a:latin typeface="Avenir Book"/>
              </a:rPr>
              <a:t> i beslutninger om behandling</a:t>
            </a:r>
          </a:p>
          <a:p>
            <a:endParaRPr lang="en-GB" sz="2200" dirty="0">
              <a:solidFill>
                <a:srgbClr val="002060"/>
              </a:solidFill>
              <a:latin typeface="Avenir Book"/>
            </a:endParaRPr>
          </a:p>
          <a:p>
            <a:r>
              <a:rPr lang="da-DK" sz="2200" dirty="0">
                <a:solidFill>
                  <a:srgbClr val="002060"/>
                </a:solidFill>
                <a:latin typeface="Avenir Book"/>
              </a:rPr>
              <a:t>Værktøjer der inddrager </a:t>
            </a:r>
            <a:r>
              <a:rPr lang="da-DK" sz="2200" b="1" dirty="0">
                <a:solidFill>
                  <a:srgbClr val="002060"/>
                </a:solidFill>
                <a:latin typeface="Avenir Book"/>
              </a:rPr>
              <a:t>patientens viden og præferencer </a:t>
            </a:r>
            <a:r>
              <a:rPr lang="da-DK" sz="2200" dirty="0">
                <a:solidFill>
                  <a:srgbClr val="002060"/>
                </a:solidFill>
                <a:latin typeface="Avenir Book"/>
              </a:rPr>
              <a:t>som del af beslutningsgrundlaget</a:t>
            </a:r>
          </a:p>
          <a:p>
            <a:endParaRPr lang="da-DK" sz="2200" dirty="0" smtClean="0">
              <a:solidFill>
                <a:srgbClr val="002060"/>
              </a:solidFill>
              <a:latin typeface="Avenir Book"/>
            </a:endParaRPr>
          </a:p>
          <a:p>
            <a:r>
              <a:rPr lang="da-DK" sz="2200" dirty="0" smtClean="0">
                <a:solidFill>
                  <a:srgbClr val="002060"/>
                </a:solidFill>
                <a:latin typeface="Avenir Book"/>
              </a:rPr>
              <a:t>Et </a:t>
            </a:r>
            <a:r>
              <a:rPr lang="da-DK" sz="2200" b="1" dirty="0" smtClean="0">
                <a:solidFill>
                  <a:srgbClr val="002060"/>
                </a:solidFill>
                <a:latin typeface="Avenir Book"/>
              </a:rPr>
              <a:t>supplement til informationsmateriale </a:t>
            </a:r>
            <a:r>
              <a:rPr lang="da-DK" sz="2200" dirty="0" smtClean="0">
                <a:solidFill>
                  <a:srgbClr val="002060"/>
                </a:solidFill>
                <a:latin typeface="Avenir Book"/>
              </a:rPr>
              <a:t>og sundhedsfaglig rådgivning. </a:t>
            </a:r>
            <a:endParaRPr lang="da-DK" sz="2200" dirty="0">
              <a:solidFill>
                <a:srgbClr val="002060"/>
              </a:solidFill>
              <a:latin typeface="Avenir Book"/>
            </a:endParaRPr>
          </a:p>
        </p:txBody>
      </p:sp>
    </p:spTree>
    <p:extLst>
      <p:ext uri="{BB962C8B-B14F-4D97-AF65-F5344CB8AC3E}">
        <p14:creationId xmlns:p14="http://schemas.microsoft.com/office/powerpoint/2010/main" val="2944843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ledresultat for patient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021" y="2948315"/>
            <a:ext cx="3825514" cy="259147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14374" y="1209649"/>
            <a:ext cx="11001376" cy="1052790"/>
          </a:xfrm>
        </p:spPr>
        <p:txBody>
          <a:bodyPr>
            <a:normAutofit/>
          </a:bodyPr>
          <a:lstStyle/>
          <a:p>
            <a:r>
              <a:rPr lang="da-DK" sz="3800" b="1" dirty="0" smtClean="0">
                <a:solidFill>
                  <a:schemeClr val="bg1"/>
                </a:solidFill>
              </a:rPr>
              <a:t>Byggeklodser </a:t>
            </a:r>
            <a:r>
              <a:rPr lang="da-DK" sz="3800" b="1" dirty="0" smtClean="0">
                <a:solidFill>
                  <a:schemeClr val="bg1"/>
                </a:solidFill>
              </a:rPr>
              <a:t>i </a:t>
            </a:r>
            <a:r>
              <a:rPr lang="da-DK" sz="3800" b="1" dirty="0" smtClean="0">
                <a:solidFill>
                  <a:schemeClr val="bg1"/>
                </a:solidFill>
              </a:rPr>
              <a:t>beslutningsstøtteværktøjer</a:t>
            </a:r>
            <a:endParaRPr lang="da-DK" sz="3800" b="1" dirty="0">
              <a:solidFill>
                <a:schemeClr val="bg1"/>
              </a:solidFill>
            </a:endParaRPr>
          </a:p>
        </p:txBody>
      </p:sp>
      <p:sp>
        <p:nvSpPr>
          <p:cNvPr id="4" name="Rektangel 3"/>
          <p:cNvSpPr/>
          <p:nvPr/>
        </p:nvSpPr>
        <p:spPr>
          <a:xfrm>
            <a:off x="1267098" y="2442340"/>
            <a:ext cx="6820171" cy="3816429"/>
          </a:xfrm>
          <a:prstGeom prst="rect">
            <a:avLst/>
          </a:prstGeom>
        </p:spPr>
        <p:txBody>
          <a:bodyPr wrap="square">
            <a:spAutoFit/>
          </a:bodyPr>
          <a:lstStyle/>
          <a:p>
            <a:r>
              <a:rPr lang="da-DK" sz="2200" dirty="0" smtClean="0">
                <a:solidFill>
                  <a:srgbClr val="002060"/>
                </a:solidFill>
                <a:latin typeface="Avenir Book"/>
              </a:rPr>
              <a:t>Udviklet </a:t>
            </a:r>
            <a:r>
              <a:rPr lang="da-DK" sz="2200" dirty="0">
                <a:solidFill>
                  <a:srgbClr val="002060"/>
                </a:solidFill>
                <a:latin typeface="Avenir Book"/>
              </a:rPr>
              <a:t>med udgangspunkt i patientens behov for viden</a:t>
            </a:r>
          </a:p>
          <a:p>
            <a:endParaRPr lang="da-DK" sz="2200" dirty="0" smtClean="0">
              <a:solidFill>
                <a:srgbClr val="002060"/>
              </a:solidFill>
              <a:latin typeface="Avenir Book"/>
            </a:endParaRPr>
          </a:p>
          <a:p>
            <a:r>
              <a:rPr lang="da-DK" sz="2200" dirty="0" smtClean="0">
                <a:solidFill>
                  <a:srgbClr val="002060"/>
                </a:solidFill>
                <a:latin typeface="Avenir Book"/>
              </a:rPr>
              <a:t>Tydeliggør hvad </a:t>
            </a:r>
            <a:r>
              <a:rPr lang="da-DK" sz="2200" dirty="0">
                <a:solidFill>
                  <a:srgbClr val="002060"/>
                </a:solidFill>
                <a:latin typeface="Avenir Book"/>
              </a:rPr>
              <a:t>der skal træffes beslutning om</a:t>
            </a:r>
          </a:p>
          <a:p>
            <a:endParaRPr lang="da-DK" sz="2200" dirty="0" smtClean="0">
              <a:solidFill>
                <a:srgbClr val="002060"/>
              </a:solidFill>
              <a:latin typeface="Avenir Book"/>
            </a:endParaRPr>
          </a:p>
          <a:p>
            <a:r>
              <a:rPr lang="da-DK" sz="2200" dirty="0" smtClean="0">
                <a:solidFill>
                  <a:srgbClr val="002060"/>
                </a:solidFill>
                <a:latin typeface="Avenir Book"/>
              </a:rPr>
              <a:t>Er så vidt muligt evidensbaserede</a:t>
            </a:r>
            <a:endParaRPr lang="da-DK" sz="2200" dirty="0">
              <a:solidFill>
                <a:srgbClr val="002060"/>
              </a:solidFill>
              <a:latin typeface="Avenir Book"/>
            </a:endParaRPr>
          </a:p>
          <a:p>
            <a:endParaRPr lang="da-DK" sz="2200" dirty="0" smtClean="0">
              <a:solidFill>
                <a:srgbClr val="002060"/>
              </a:solidFill>
              <a:latin typeface="Avenir Book"/>
            </a:endParaRPr>
          </a:p>
          <a:p>
            <a:r>
              <a:rPr lang="da-DK" sz="2200" dirty="0" smtClean="0">
                <a:solidFill>
                  <a:srgbClr val="002060"/>
                </a:solidFill>
                <a:latin typeface="Avenir Book"/>
              </a:rPr>
              <a:t>Tilbyder ‘upartisk</a:t>
            </a:r>
            <a:r>
              <a:rPr lang="da-DK" sz="2200" dirty="0">
                <a:solidFill>
                  <a:srgbClr val="002060"/>
                </a:solidFill>
                <a:latin typeface="Avenir Book"/>
              </a:rPr>
              <a:t>’ information om fordele, ulemper, risici og sandsynlige resultater af </a:t>
            </a:r>
            <a:r>
              <a:rPr lang="da-DK" sz="2200" dirty="0" smtClean="0">
                <a:solidFill>
                  <a:srgbClr val="002060"/>
                </a:solidFill>
                <a:latin typeface="Avenir Book"/>
              </a:rPr>
              <a:t>valgmuligheder</a:t>
            </a:r>
          </a:p>
          <a:p>
            <a:endParaRPr lang="da-DK" sz="2200" dirty="0">
              <a:solidFill>
                <a:srgbClr val="002060"/>
              </a:solidFill>
              <a:latin typeface="Avenir Book"/>
            </a:endParaRPr>
          </a:p>
          <a:p>
            <a:r>
              <a:rPr lang="da-DK" sz="2200" dirty="0" smtClean="0">
                <a:solidFill>
                  <a:srgbClr val="002060"/>
                </a:solidFill>
                <a:latin typeface="Avenir Book"/>
              </a:rPr>
              <a:t>Opfordrer patienten til at overveje sine </a:t>
            </a:r>
            <a:r>
              <a:rPr lang="da-DK" sz="2200" dirty="0">
                <a:solidFill>
                  <a:srgbClr val="002060"/>
                </a:solidFill>
                <a:latin typeface="Avenir Book"/>
              </a:rPr>
              <a:t>præferencer</a:t>
            </a:r>
          </a:p>
        </p:txBody>
      </p:sp>
    </p:spTree>
    <p:extLst>
      <p:ext uri="{BB962C8B-B14F-4D97-AF65-F5344CB8AC3E}">
        <p14:creationId xmlns:p14="http://schemas.microsoft.com/office/powerpoint/2010/main" val="2008030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050" y="1251968"/>
            <a:ext cx="11132150" cy="548640"/>
          </a:xfrm>
        </p:spPr>
        <p:txBody>
          <a:bodyPr>
            <a:noAutofit/>
          </a:bodyPr>
          <a:lstStyle/>
          <a:p>
            <a:pPr algn="l"/>
            <a:r>
              <a:rPr lang="da-DK" sz="3800" b="1" dirty="0">
                <a:solidFill>
                  <a:srgbClr val="002060"/>
                </a:solidFill>
              </a:rPr>
              <a:t>Positive </a:t>
            </a:r>
            <a:r>
              <a:rPr lang="da-DK" sz="3800" b="1" dirty="0" smtClean="0">
                <a:solidFill>
                  <a:srgbClr val="002060"/>
                </a:solidFill>
              </a:rPr>
              <a:t>resultater </a:t>
            </a:r>
            <a:r>
              <a:rPr lang="da-DK" sz="3800" b="1" dirty="0">
                <a:solidFill>
                  <a:srgbClr val="002060"/>
                </a:solidFill>
              </a:rPr>
              <a:t>af fælles beslutningstagning</a:t>
            </a:r>
          </a:p>
        </p:txBody>
      </p:sp>
      <p:sp>
        <p:nvSpPr>
          <p:cNvPr id="3" name="Pladsholder til indhold 2"/>
          <p:cNvSpPr>
            <a:spLocks noGrp="1"/>
          </p:cNvSpPr>
          <p:nvPr>
            <p:ph idx="1"/>
          </p:nvPr>
        </p:nvSpPr>
        <p:spPr>
          <a:xfrm>
            <a:off x="755050" y="2841199"/>
            <a:ext cx="7104874" cy="2226101"/>
          </a:xfrm>
        </p:spPr>
        <p:txBody>
          <a:bodyPr>
            <a:noAutofit/>
          </a:bodyPr>
          <a:lstStyle/>
          <a:p>
            <a:r>
              <a:rPr lang="da-DK" sz="2200" dirty="0">
                <a:solidFill>
                  <a:srgbClr val="002060"/>
                </a:solidFill>
                <a:cs typeface="+mn-cs"/>
              </a:rPr>
              <a:t>Mere viden om behandlingsmuligheder hos patienten</a:t>
            </a:r>
          </a:p>
          <a:p>
            <a:r>
              <a:rPr lang="da-DK" sz="2200" dirty="0">
                <a:solidFill>
                  <a:srgbClr val="002060"/>
                </a:solidFill>
                <a:cs typeface="+mn-cs"/>
              </a:rPr>
              <a:t>Mere præcis viden om risici</a:t>
            </a:r>
          </a:p>
          <a:p>
            <a:r>
              <a:rPr lang="da-DK" sz="2200" dirty="0">
                <a:solidFill>
                  <a:srgbClr val="002060"/>
                </a:solidFill>
                <a:cs typeface="+mn-cs"/>
              </a:rPr>
              <a:t>Patient er mere aktiv i beslutningsprocessen</a:t>
            </a:r>
          </a:p>
          <a:p>
            <a:r>
              <a:rPr lang="da-DK" sz="2200" dirty="0">
                <a:solidFill>
                  <a:srgbClr val="002060"/>
                </a:solidFill>
                <a:cs typeface="+mn-cs"/>
              </a:rPr>
              <a:t>Større tilfredshed med beslutninger</a:t>
            </a:r>
          </a:p>
          <a:p>
            <a:r>
              <a:rPr lang="da-DK" sz="2200" dirty="0">
                <a:solidFill>
                  <a:srgbClr val="002060"/>
                </a:solidFill>
                <a:cs typeface="+mn-cs"/>
              </a:rPr>
              <a:t>Færre har svært ved at træffe beslutning</a:t>
            </a:r>
          </a:p>
          <a:p>
            <a:r>
              <a:rPr lang="da-DK" sz="2200" dirty="0">
                <a:solidFill>
                  <a:srgbClr val="002060"/>
                </a:solidFill>
                <a:cs typeface="+mn-cs"/>
              </a:rPr>
              <a:t>Færre vælger større operative indgreb</a:t>
            </a:r>
          </a:p>
          <a:p>
            <a:endParaRPr lang="da-DK" sz="2200" dirty="0"/>
          </a:p>
          <a:p>
            <a:pPr>
              <a:spcBef>
                <a:spcPts val="450"/>
              </a:spcBef>
            </a:pPr>
            <a:endParaRPr lang="da-DK" sz="1500" dirty="0"/>
          </a:p>
          <a:p>
            <a:pPr marL="0" indent="0">
              <a:spcBef>
                <a:spcPts val="450"/>
              </a:spcBef>
              <a:buNone/>
            </a:pPr>
            <a:endParaRPr lang="da-DK" sz="1500" dirty="0"/>
          </a:p>
          <a:p>
            <a:pPr>
              <a:spcBef>
                <a:spcPts val="450"/>
              </a:spcBef>
            </a:pPr>
            <a:endParaRPr lang="da-DK" sz="1500" dirty="0"/>
          </a:p>
          <a:p>
            <a:pPr>
              <a:spcBef>
                <a:spcPts val="450"/>
              </a:spcBef>
            </a:pPr>
            <a:endParaRPr lang="da-DK" sz="1500" dirty="0"/>
          </a:p>
        </p:txBody>
      </p:sp>
      <p:sp>
        <p:nvSpPr>
          <p:cNvPr id="4" name="Rektangel 3"/>
          <p:cNvSpPr/>
          <p:nvPr/>
        </p:nvSpPr>
        <p:spPr>
          <a:xfrm>
            <a:off x="9163050" y="5694960"/>
            <a:ext cx="2587792" cy="707886"/>
          </a:xfrm>
          <a:prstGeom prst="rect">
            <a:avLst/>
          </a:prstGeom>
        </p:spPr>
        <p:txBody>
          <a:bodyPr wrap="square">
            <a:spAutoFit/>
          </a:bodyPr>
          <a:lstStyle/>
          <a:p>
            <a:pPr>
              <a:spcBef>
                <a:spcPts val="450"/>
              </a:spcBef>
            </a:pPr>
            <a:r>
              <a:rPr lang="da-DK" sz="1000" dirty="0" err="1" smtClean="0">
                <a:solidFill>
                  <a:srgbClr val="002060"/>
                </a:solidFill>
              </a:rPr>
              <a:t>Stacey</a:t>
            </a:r>
            <a:r>
              <a:rPr lang="da-DK" sz="1000" dirty="0" smtClean="0">
                <a:solidFill>
                  <a:srgbClr val="002060"/>
                </a:solidFill>
              </a:rPr>
              <a:t> D. et al: Decision aids for </a:t>
            </a:r>
            <a:r>
              <a:rPr lang="da-DK" sz="1000" dirty="0" err="1" smtClean="0">
                <a:solidFill>
                  <a:srgbClr val="002060"/>
                </a:solidFill>
              </a:rPr>
              <a:t>people</a:t>
            </a:r>
            <a:r>
              <a:rPr lang="da-DK" sz="1000" dirty="0" smtClean="0">
                <a:solidFill>
                  <a:srgbClr val="002060"/>
                </a:solidFill>
              </a:rPr>
              <a:t> </a:t>
            </a:r>
            <a:r>
              <a:rPr lang="da-DK" sz="1000" dirty="0" err="1" smtClean="0">
                <a:solidFill>
                  <a:srgbClr val="002060"/>
                </a:solidFill>
              </a:rPr>
              <a:t>facing</a:t>
            </a:r>
            <a:r>
              <a:rPr lang="da-DK" sz="1000" dirty="0" smtClean="0">
                <a:solidFill>
                  <a:srgbClr val="002060"/>
                </a:solidFill>
              </a:rPr>
              <a:t> </a:t>
            </a:r>
            <a:r>
              <a:rPr lang="da-DK" sz="1000" dirty="0" err="1" smtClean="0">
                <a:solidFill>
                  <a:srgbClr val="002060"/>
                </a:solidFill>
              </a:rPr>
              <a:t>health</a:t>
            </a:r>
            <a:r>
              <a:rPr lang="da-DK" sz="1000" dirty="0" smtClean="0">
                <a:solidFill>
                  <a:srgbClr val="002060"/>
                </a:solidFill>
              </a:rPr>
              <a:t> </a:t>
            </a:r>
            <a:r>
              <a:rPr lang="da-DK" sz="1000" dirty="0" err="1" smtClean="0">
                <a:solidFill>
                  <a:srgbClr val="002060"/>
                </a:solidFill>
              </a:rPr>
              <a:t>treatment</a:t>
            </a:r>
            <a:r>
              <a:rPr lang="da-DK" sz="1000" dirty="0" smtClean="0">
                <a:solidFill>
                  <a:srgbClr val="002060"/>
                </a:solidFill>
              </a:rPr>
              <a:t> or </a:t>
            </a:r>
            <a:r>
              <a:rPr lang="da-DK" sz="1000" dirty="0">
                <a:solidFill>
                  <a:srgbClr val="002060"/>
                </a:solidFill>
              </a:rPr>
              <a:t>screening</a:t>
            </a:r>
            <a:r>
              <a:rPr lang="da-DK" sz="1000" dirty="0" smtClean="0">
                <a:solidFill>
                  <a:srgbClr val="002060"/>
                </a:solidFill>
              </a:rPr>
              <a:t> decisions (</a:t>
            </a:r>
            <a:r>
              <a:rPr lang="da-DK" sz="1000" dirty="0" err="1">
                <a:solidFill>
                  <a:srgbClr val="002060"/>
                </a:solidFill>
              </a:rPr>
              <a:t>Review</a:t>
            </a:r>
            <a:r>
              <a:rPr lang="da-DK" sz="1000" dirty="0">
                <a:solidFill>
                  <a:srgbClr val="002060"/>
                </a:solidFill>
              </a:rPr>
              <a:t>). The </a:t>
            </a:r>
            <a:r>
              <a:rPr lang="da-DK" sz="1000" dirty="0" err="1">
                <a:solidFill>
                  <a:srgbClr val="002060"/>
                </a:solidFill>
              </a:rPr>
              <a:t>Cochrane</a:t>
            </a:r>
            <a:r>
              <a:rPr lang="da-DK" sz="1000" dirty="0">
                <a:solidFill>
                  <a:srgbClr val="002060"/>
                </a:solidFill>
              </a:rPr>
              <a:t> Collaboration</a:t>
            </a:r>
            <a:r>
              <a:rPr lang="da-DK" sz="1000" dirty="0" smtClean="0">
                <a:solidFill>
                  <a:srgbClr val="002060"/>
                </a:solidFill>
              </a:rPr>
              <a:t>. 2014</a:t>
            </a:r>
            <a:r>
              <a:rPr lang="da-DK" sz="1000" dirty="0">
                <a:solidFill>
                  <a:srgbClr val="002060"/>
                </a:solidFill>
              </a:rPr>
              <a:t>. </a:t>
            </a:r>
          </a:p>
        </p:txBody>
      </p:sp>
      <p:pic>
        <p:nvPicPr>
          <p:cNvPr id="1026" name="Picture 2" descr="Billedresultat for ford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724" y="2766788"/>
            <a:ext cx="2308180" cy="23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8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9" y="1111625"/>
            <a:ext cx="6422504" cy="890336"/>
          </a:xfrm>
        </p:spPr>
        <p:txBody>
          <a:bodyPr>
            <a:normAutofit/>
          </a:bodyPr>
          <a:lstStyle/>
          <a:p>
            <a:r>
              <a:rPr lang="da-DK" sz="3800" b="1" dirty="0">
                <a:solidFill>
                  <a:srgbClr val="002060"/>
                </a:solidFill>
              </a:rPr>
              <a:t>…og negative </a:t>
            </a:r>
            <a:r>
              <a:rPr lang="da-DK" sz="3800" b="1" dirty="0" smtClean="0">
                <a:solidFill>
                  <a:srgbClr val="002060"/>
                </a:solidFill>
              </a:rPr>
              <a:t>resultater</a:t>
            </a:r>
            <a:endParaRPr lang="da-DK" sz="3800" b="1" dirty="0">
              <a:solidFill>
                <a:srgbClr val="002060"/>
              </a:solidFill>
            </a:endParaRPr>
          </a:p>
        </p:txBody>
      </p:sp>
      <p:sp>
        <p:nvSpPr>
          <p:cNvPr id="3" name="Pladsholder til indhold 2"/>
          <p:cNvSpPr>
            <a:spLocks noGrp="1"/>
          </p:cNvSpPr>
          <p:nvPr>
            <p:ph idx="1"/>
          </p:nvPr>
        </p:nvSpPr>
        <p:spPr>
          <a:xfrm>
            <a:off x="926194" y="2032759"/>
            <a:ext cx="4850854" cy="3268450"/>
          </a:xfrm>
        </p:spPr>
        <p:txBody>
          <a:bodyPr>
            <a:normAutofit/>
          </a:bodyPr>
          <a:lstStyle/>
          <a:p>
            <a:pPr marL="0" indent="0">
              <a:buNone/>
            </a:pPr>
            <a:endParaRPr lang="da-DK" sz="2600" dirty="0"/>
          </a:p>
          <a:p>
            <a:pPr marL="0" indent="0">
              <a:buNone/>
            </a:pPr>
            <a:endParaRPr lang="da-DK" sz="2300" dirty="0">
              <a:solidFill>
                <a:srgbClr val="002060"/>
              </a:solidFill>
              <a:latin typeface="+mn-lt"/>
              <a:cs typeface="+mn-cs"/>
            </a:endParaRPr>
          </a:p>
          <a:p>
            <a:pPr marL="0" indent="0">
              <a:buNone/>
            </a:pPr>
            <a:r>
              <a:rPr lang="da-DK" sz="2200" dirty="0">
                <a:solidFill>
                  <a:srgbClr val="002060"/>
                </a:solidFill>
                <a:cs typeface="+mn-cs"/>
              </a:rPr>
              <a:t>Kan øge konsultationstiden (fra -8 min til +23 min)</a:t>
            </a:r>
          </a:p>
          <a:p>
            <a:pPr marL="0" indent="0">
              <a:buNone/>
            </a:pPr>
            <a:endParaRPr lang="da-DK" sz="2200" dirty="0">
              <a:solidFill>
                <a:srgbClr val="002060"/>
              </a:solidFill>
              <a:cs typeface="+mn-cs"/>
            </a:endParaRPr>
          </a:p>
          <a:p>
            <a:pPr marL="0" indent="0">
              <a:buNone/>
            </a:pPr>
            <a:r>
              <a:rPr lang="da-DK" sz="2200" dirty="0">
                <a:solidFill>
                  <a:srgbClr val="002060"/>
                </a:solidFill>
                <a:cs typeface="+mn-cs"/>
              </a:rPr>
              <a:t>Nogle studier viser ingen effekt (fx på </a:t>
            </a:r>
            <a:r>
              <a:rPr lang="da-DK" sz="2200" dirty="0" err="1">
                <a:solidFill>
                  <a:srgbClr val="002060"/>
                </a:solidFill>
                <a:cs typeface="+mn-cs"/>
              </a:rPr>
              <a:t>komplians</a:t>
            </a:r>
            <a:r>
              <a:rPr lang="da-DK" sz="2200" dirty="0">
                <a:solidFill>
                  <a:srgbClr val="002060"/>
                </a:solidFill>
                <a:cs typeface="+mn-cs"/>
              </a:rPr>
              <a:t>)</a:t>
            </a:r>
          </a:p>
          <a:p>
            <a:endParaRPr lang="da-DK" sz="2200" dirty="0">
              <a:ea typeface="MS Mincho" panose="02020609040205080304" pitchFamily="49" charset="-128"/>
              <a:cs typeface="Times New Roman" panose="02020603050405020304" pitchFamily="18" charset="0"/>
            </a:endParaRPr>
          </a:p>
        </p:txBody>
      </p:sp>
      <p:pic>
        <p:nvPicPr>
          <p:cNvPr id="2050" name="Picture 2" descr="Billedresultat for sur smi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059" y="2353962"/>
            <a:ext cx="2393059" cy="239305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8936588" y="5727819"/>
            <a:ext cx="2638697" cy="707886"/>
          </a:xfrm>
          <a:prstGeom prst="rect">
            <a:avLst/>
          </a:prstGeom>
        </p:spPr>
        <p:txBody>
          <a:bodyPr wrap="square">
            <a:spAutoFit/>
          </a:bodyPr>
          <a:lstStyle/>
          <a:p>
            <a:pPr>
              <a:spcBef>
                <a:spcPts val="450"/>
              </a:spcBef>
            </a:pPr>
            <a:r>
              <a:rPr lang="da-DK" sz="1000" dirty="0" err="1">
                <a:solidFill>
                  <a:srgbClr val="002060"/>
                </a:solidFill>
              </a:rPr>
              <a:t>Stacey</a:t>
            </a:r>
            <a:r>
              <a:rPr lang="da-DK" sz="1000" dirty="0">
                <a:solidFill>
                  <a:srgbClr val="002060"/>
                </a:solidFill>
              </a:rPr>
              <a:t> D. et al: Decision aids for </a:t>
            </a:r>
            <a:r>
              <a:rPr lang="da-DK" sz="1000" dirty="0" err="1">
                <a:solidFill>
                  <a:srgbClr val="002060"/>
                </a:solidFill>
              </a:rPr>
              <a:t>people</a:t>
            </a:r>
            <a:r>
              <a:rPr lang="da-DK" sz="1000" dirty="0">
                <a:solidFill>
                  <a:srgbClr val="002060"/>
                </a:solidFill>
              </a:rPr>
              <a:t> </a:t>
            </a:r>
            <a:r>
              <a:rPr lang="da-DK" sz="1000" dirty="0" err="1">
                <a:solidFill>
                  <a:srgbClr val="002060"/>
                </a:solidFill>
              </a:rPr>
              <a:t>facing</a:t>
            </a:r>
            <a:r>
              <a:rPr lang="da-DK" sz="1000" dirty="0">
                <a:solidFill>
                  <a:srgbClr val="002060"/>
                </a:solidFill>
              </a:rPr>
              <a:t> </a:t>
            </a:r>
            <a:r>
              <a:rPr lang="da-DK" sz="1000" dirty="0" err="1">
                <a:solidFill>
                  <a:srgbClr val="002060"/>
                </a:solidFill>
              </a:rPr>
              <a:t>health</a:t>
            </a:r>
            <a:r>
              <a:rPr lang="da-DK" sz="1000" dirty="0">
                <a:solidFill>
                  <a:srgbClr val="002060"/>
                </a:solidFill>
              </a:rPr>
              <a:t> </a:t>
            </a:r>
            <a:r>
              <a:rPr lang="da-DK" sz="1000" dirty="0" err="1">
                <a:solidFill>
                  <a:srgbClr val="002060"/>
                </a:solidFill>
              </a:rPr>
              <a:t>treatment</a:t>
            </a:r>
            <a:r>
              <a:rPr lang="da-DK" sz="1000" dirty="0">
                <a:solidFill>
                  <a:srgbClr val="002060"/>
                </a:solidFill>
              </a:rPr>
              <a:t> or screening decisions (</a:t>
            </a:r>
            <a:r>
              <a:rPr lang="da-DK" sz="1000" dirty="0" err="1">
                <a:solidFill>
                  <a:srgbClr val="002060"/>
                </a:solidFill>
              </a:rPr>
              <a:t>Review</a:t>
            </a:r>
            <a:r>
              <a:rPr lang="da-DK" sz="1000" dirty="0">
                <a:solidFill>
                  <a:srgbClr val="002060"/>
                </a:solidFill>
              </a:rPr>
              <a:t>). The </a:t>
            </a:r>
            <a:r>
              <a:rPr lang="da-DK" sz="1000" dirty="0" err="1">
                <a:solidFill>
                  <a:srgbClr val="002060"/>
                </a:solidFill>
              </a:rPr>
              <a:t>Cochrane</a:t>
            </a:r>
            <a:r>
              <a:rPr lang="da-DK" sz="1000" dirty="0">
                <a:solidFill>
                  <a:srgbClr val="002060"/>
                </a:solidFill>
              </a:rPr>
              <a:t> Collaboration</a:t>
            </a:r>
            <a:r>
              <a:rPr lang="da-DK" sz="1000" dirty="0" smtClean="0">
                <a:solidFill>
                  <a:srgbClr val="002060"/>
                </a:solidFill>
              </a:rPr>
              <a:t>. 2014</a:t>
            </a:r>
            <a:r>
              <a:rPr lang="da-DK" sz="1000" dirty="0">
                <a:solidFill>
                  <a:srgbClr val="002060"/>
                </a:solidFill>
              </a:rPr>
              <a:t>. </a:t>
            </a:r>
          </a:p>
        </p:txBody>
      </p:sp>
    </p:spTree>
    <p:extLst>
      <p:ext uri="{BB962C8B-B14F-4D97-AF65-F5344CB8AC3E}">
        <p14:creationId xmlns:p14="http://schemas.microsoft.com/office/powerpoint/2010/main" val="1774642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ælles beslutningstagning værktøjskasser">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4A46DE46-8766-4C21-837C-5FAE250425D7}"/>
    </a:ext>
  </a:extLst>
</a:theme>
</file>

<file path=ppt/theme/theme2.xml><?xml version="1.0" encoding="utf-8"?>
<a:theme xmlns:a="http://schemas.openxmlformats.org/drawingml/2006/main" name="ViBIS slide 2">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2F47C4B4-26CE-4C24-92D9-EE8472B10AD4}"/>
    </a:ext>
  </a:extLst>
</a:theme>
</file>

<file path=ppt/theme/theme3.xml><?xml version="1.0" encoding="utf-8"?>
<a:theme xmlns:a="http://schemas.openxmlformats.org/drawingml/2006/main" name="ViBIS slide 3">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1EBF945C-2B5F-4A0A-B9C6-AC777A46FC48}"/>
    </a:ext>
  </a:extLst>
</a:theme>
</file>

<file path=ppt/theme/theme4.xml><?xml version="1.0" encoding="utf-8"?>
<a:theme xmlns:a="http://schemas.openxmlformats.org/drawingml/2006/main" name="ViBIS slide 4">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344D1EA4-5443-4690-878C-5619CAD21D35}"/>
    </a:ext>
  </a:extLst>
</a:theme>
</file>

<file path=ppt/theme/theme5.xml><?xml version="1.0" encoding="utf-8"?>
<a:theme xmlns:a="http://schemas.openxmlformats.org/drawingml/2006/main" name="ViBIS slide 5">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FF5FF0CA-843F-4A91-BACF-1B08569F72E7}"/>
    </a:ext>
  </a:extLst>
</a:theme>
</file>

<file path=ppt/theme/theme6.xml><?xml version="1.0" encoding="utf-8"?>
<a:theme xmlns:a="http://schemas.openxmlformats.org/drawingml/2006/main" name="ViBIS slide 6">
  <a:themeElements>
    <a:clrScheme name="Danske Patienter 2">
      <a:dk1>
        <a:srgbClr val="1A1918"/>
      </a:dk1>
      <a:lt1>
        <a:srgbClr val="164072"/>
      </a:lt1>
      <a:dk2>
        <a:srgbClr val="9A2C30"/>
      </a:dk2>
      <a:lt2>
        <a:srgbClr val="369ECC"/>
      </a:lt2>
      <a:accent1>
        <a:srgbClr val="4FB8B4"/>
      </a:accent1>
      <a:accent2>
        <a:srgbClr val="21234B"/>
      </a:accent2>
      <a:accent3>
        <a:srgbClr val="A7A094"/>
      </a:accent3>
      <a:accent4>
        <a:srgbClr val="D8117D"/>
      </a:accent4>
      <a:accent5>
        <a:srgbClr val="60829D"/>
      </a:accent5>
      <a:accent6>
        <a:srgbClr val="8AA4B5"/>
      </a:accent6>
      <a:hlink>
        <a:srgbClr val="BBC9D1"/>
      </a:hlink>
      <a:folHlink>
        <a:srgbClr val="800080"/>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ælles beslutningstagning værktøjskasser.potx" id="{95407570-B328-4448-9919-370D2C30FEBF}" vid="{DCB01E02-3221-4E60-A15C-1B80539B1FC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Fælles beslutningstagning værktøjskasser</Template>
  <TotalTime>704</TotalTime>
  <Words>1172</Words>
  <Application>Microsoft Office PowerPoint</Application>
  <PresentationFormat>Widescreen</PresentationFormat>
  <Paragraphs>104</Paragraphs>
  <Slides>8</Slides>
  <Notes>8</Notes>
  <HiddenSlides>0</HiddenSlides>
  <MMClips>0</MMClips>
  <ScaleCrop>false</ScaleCrop>
  <HeadingPairs>
    <vt:vector size="6" baseType="variant">
      <vt:variant>
        <vt:lpstr>Benyttede skrifttyper</vt:lpstr>
      </vt:variant>
      <vt:variant>
        <vt:i4>5</vt:i4>
      </vt:variant>
      <vt:variant>
        <vt:lpstr>Tema</vt:lpstr>
      </vt:variant>
      <vt:variant>
        <vt:i4>6</vt:i4>
      </vt:variant>
      <vt:variant>
        <vt:lpstr>Slidetitler</vt:lpstr>
      </vt:variant>
      <vt:variant>
        <vt:i4>8</vt:i4>
      </vt:variant>
    </vt:vector>
  </HeadingPairs>
  <TitlesOfParts>
    <vt:vector size="19" baseType="lpstr">
      <vt:lpstr>MS Mincho</vt:lpstr>
      <vt:lpstr>Arial</vt:lpstr>
      <vt:lpstr>Avenir Book</vt:lpstr>
      <vt:lpstr>Calibri</vt:lpstr>
      <vt:lpstr>Times New Roman</vt:lpstr>
      <vt:lpstr>Fælles beslutningstagning værktøjskasser</vt:lpstr>
      <vt:lpstr>ViBIS slide 2</vt:lpstr>
      <vt:lpstr>ViBIS slide 3</vt:lpstr>
      <vt:lpstr>ViBIS slide 4</vt:lpstr>
      <vt:lpstr>ViBIS slide 5</vt:lpstr>
      <vt:lpstr>ViBIS slide 6</vt:lpstr>
      <vt:lpstr>Metoden fælles beslutningstagning</vt:lpstr>
      <vt:lpstr>PowerPoint-præsentation</vt:lpstr>
      <vt:lpstr>Hvornår er fælles beslutningstagning en god ide?</vt:lpstr>
      <vt:lpstr>Eksempler på beslutninger</vt:lpstr>
      <vt:lpstr>Hvad er beslutningsstøtteværktøjer?</vt:lpstr>
      <vt:lpstr>Byggeklodser i beslutningsstøtteværktøjer</vt:lpstr>
      <vt:lpstr>Positive resultater af fælles beslutningstagning</vt:lpstr>
      <vt:lpstr>…og negative resultater</vt:lpstr>
    </vt:vector>
  </TitlesOfParts>
  <Company>Region Hovedstaden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Metoden fælles beslutningstagning</dc:title>
  <dc:creator>Line Trine Dalsgaard</dc:creator>
  <cp:lastModifiedBy>Helle Max Martin</cp:lastModifiedBy>
  <cp:revision>18</cp:revision>
  <cp:lastPrinted>2017-11-08T20:16:01Z</cp:lastPrinted>
  <dcterms:created xsi:type="dcterms:W3CDTF">2018-01-31T07:05:35Z</dcterms:created>
  <dcterms:modified xsi:type="dcterms:W3CDTF">2018-02-01T15:04:52Z</dcterms:modified>
</cp:coreProperties>
</file>